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74" r:id="rId2"/>
    <p:sldId id="256" r:id="rId3"/>
    <p:sldId id="278" r:id="rId4"/>
    <p:sldId id="257" r:id="rId5"/>
    <p:sldId id="258" r:id="rId6"/>
    <p:sldId id="259" r:id="rId7"/>
    <p:sldId id="260" r:id="rId8"/>
    <p:sldId id="261" r:id="rId9"/>
    <p:sldId id="262" r:id="rId10"/>
    <p:sldId id="263" r:id="rId11"/>
    <p:sldId id="265" r:id="rId12"/>
    <p:sldId id="276" r:id="rId13"/>
    <p:sldId id="266" r:id="rId14"/>
    <p:sldId id="267" r:id="rId15"/>
    <p:sldId id="268" r:id="rId16"/>
    <p:sldId id="269" r:id="rId17"/>
    <p:sldId id="270" r:id="rId18"/>
    <p:sldId id="277" r:id="rId19"/>
    <p:sldId id="275" r:id="rId20"/>
    <p:sldId id="271" r:id="rId21"/>
    <p:sldId id="272" r:id="rId22"/>
    <p:sldId id="27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9F224-C431-4CDC-84BE-323B511F2F9C}" type="datetimeFigureOut">
              <a:rPr lang="en-US" smtClean="0"/>
              <a:pPr/>
              <a:t>9/13/2011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B0AB35-D021-45A9-BCAB-22455CC16BD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0AB35-D021-45A9-BCAB-22455CC16BD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9/13/2011</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9/13/2011</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9/13/2011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9/13/2011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9/13/2011</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9/13/2011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9/13/2011</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9/13/2011</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9/13/2011</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pic>
        <p:nvPicPr>
          <p:cNvPr id="4" name="Picture 4" descr="bismillah2"/>
          <p:cNvPicPr>
            <a:picLocks noChangeAspect="1" noChangeArrowheads="1"/>
          </p:cNvPicPr>
          <p:nvPr/>
        </p:nvPicPr>
        <p:blipFill>
          <a:blip r:embed="rId3"/>
          <a:srcRect/>
          <a:stretch>
            <a:fillRect/>
          </a:stretch>
        </p:blipFill>
        <p:spPr bwMode="auto">
          <a:xfrm>
            <a:off x="0" y="-28575"/>
            <a:ext cx="9144000" cy="6915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4572000"/>
          </a:xfrm>
        </p:spPr>
        <p:txBody>
          <a:bodyPr/>
          <a:lstStyle/>
          <a:p>
            <a:pPr>
              <a:buNone/>
            </a:pPr>
            <a:r>
              <a:rPr lang="en-US" sz="2800" b="1" dirty="0" smtClean="0">
                <a:solidFill>
                  <a:srgbClr val="FFFF00"/>
                </a:solidFill>
              </a:rPr>
              <a:t>Effect of staling on % loss in cane weight</a:t>
            </a:r>
          </a:p>
          <a:p>
            <a:pPr>
              <a:buNone/>
            </a:pPr>
            <a:r>
              <a:rPr lang="en-US" sz="2800" b="1" dirty="0" smtClean="0">
                <a:solidFill>
                  <a:srgbClr val="FFFF00"/>
                </a:solidFill>
                <a:latin typeface="Times New Roman" pitchFamily="18" charset="0"/>
                <a:cs typeface="Times New Roman" pitchFamily="18" charset="0"/>
              </a:rPr>
              <a:t>a.  9</a:t>
            </a:r>
            <a:r>
              <a:rPr lang="en-US" sz="2800" b="1" baseline="30000" dirty="0" smtClean="0">
                <a:solidFill>
                  <a:srgbClr val="FFFF00"/>
                </a:solidFill>
                <a:latin typeface="Times New Roman" pitchFamily="18" charset="0"/>
                <a:cs typeface="Times New Roman" pitchFamily="18" charset="0"/>
              </a:rPr>
              <a:t>th</a:t>
            </a:r>
            <a:r>
              <a:rPr lang="en-US" sz="2800" b="1" dirty="0" smtClean="0">
                <a:solidFill>
                  <a:srgbClr val="FFFF00"/>
                </a:solidFill>
                <a:latin typeface="Times New Roman" pitchFamily="18" charset="0"/>
                <a:cs typeface="Times New Roman" pitchFamily="18" charset="0"/>
              </a:rPr>
              <a:t>  month old crop </a:t>
            </a:r>
            <a:r>
              <a:rPr lang="en-US" sz="2800" b="1" dirty="0" smtClean="0">
                <a:solidFill>
                  <a:srgbClr val="FFFF00"/>
                </a:solidFill>
              </a:rPr>
              <a:t>(November</a:t>
            </a:r>
            <a:r>
              <a:rPr lang="en-US" sz="2800" b="1" dirty="0" smtClean="0">
                <a:solidFill>
                  <a:srgbClr val="FFFF00"/>
                </a:solidFill>
                <a:latin typeface="Times New Roman" pitchFamily="18" charset="0"/>
                <a:cs typeface="Times New Roman" pitchFamily="18" charset="0"/>
              </a:rPr>
              <a:t>- 2009</a:t>
            </a:r>
            <a:r>
              <a:rPr lang="en-US" sz="2800" b="1" dirty="0" smtClean="0">
                <a:solidFill>
                  <a:srgbClr val="FFFF00"/>
                </a:solidFill>
              </a:rPr>
              <a:t>)</a:t>
            </a:r>
          </a:p>
          <a:p>
            <a:pPr>
              <a:buNone/>
            </a:pPr>
            <a:endParaRPr lang="en-US" dirty="0"/>
          </a:p>
        </p:txBody>
      </p:sp>
      <p:sp>
        <p:nvSpPr>
          <p:cNvPr id="3" name="Title 2"/>
          <p:cNvSpPr>
            <a:spLocks noGrp="1"/>
          </p:cNvSpPr>
          <p:nvPr>
            <p:ph type="title"/>
          </p:nvPr>
        </p:nvSpPr>
        <p:spPr>
          <a:xfrm>
            <a:off x="457200" y="-228600"/>
            <a:ext cx="8229600" cy="1219200"/>
          </a:xfrm>
        </p:spPr>
        <p:txBody>
          <a:bodyPr>
            <a:normAutofit/>
          </a:bodyPr>
          <a:lstStyle/>
          <a:p>
            <a:r>
              <a:rPr sz="4500" b="1" smtClean="0">
                <a:solidFill>
                  <a:srgbClr val="FFFF00"/>
                </a:solidFill>
                <a:effectLst>
                  <a:outerShdw blurRad="38100" dist="38100" dir="2700000" algn="tl">
                    <a:srgbClr val="000000">
                      <a:alpha val="43137"/>
                    </a:srgbClr>
                  </a:outerShdw>
                </a:effectLst>
              </a:rPr>
              <a:t>Results</a:t>
            </a:r>
            <a:endParaRPr lang="en-US" sz="4500" b="1" dirty="0">
              <a:solidFill>
                <a:srgbClr val="FFFF00"/>
              </a:solidFill>
              <a:effectLst>
                <a:outerShdw blurRad="38100" dist="38100" dir="2700000" algn="tl">
                  <a:srgbClr val="000000">
                    <a:alpha val="43137"/>
                  </a:srgbClr>
                </a:outerShdw>
              </a:effectLst>
            </a:endParaRPr>
          </a:p>
        </p:txBody>
      </p:sp>
      <p:graphicFrame>
        <p:nvGraphicFramePr>
          <p:cNvPr id="4" name="Table 3"/>
          <p:cNvGraphicFramePr>
            <a:graphicFrameLocks noGrp="1"/>
          </p:cNvGraphicFramePr>
          <p:nvPr/>
        </p:nvGraphicFramePr>
        <p:xfrm>
          <a:off x="381001" y="1905000"/>
          <a:ext cx="8534399" cy="5002299"/>
        </p:xfrm>
        <a:graphic>
          <a:graphicData uri="http://schemas.openxmlformats.org/drawingml/2006/table">
            <a:tbl>
              <a:tblPr/>
              <a:tblGrid>
                <a:gridCol w="1627894"/>
                <a:gridCol w="505705"/>
                <a:gridCol w="544134"/>
                <a:gridCol w="630880"/>
                <a:gridCol w="630880"/>
                <a:gridCol w="630880"/>
                <a:gridCol w="630880"/>
                <a:gridCol w="736026"/>
                <a:gridCol w="736026"/>
                <a:gridCol w="630880"/>
                <a:gridCol w="1230214"/>
              </a:tblGrid>
              <a:tr h="475782">
                <a:tc rowSpan="2">
                  <a:txBody>
                    <a:bodyPr/>
                    <a:lstStyle/>
                    <a:p>
                      <a:pPr marL="0" marR="0" algn="ctr">
                        <a:lnSpc>
                          <a:spcPct val="115000"/>
                        </a:lnSpc>
                        <a:spcBef>
                          <a:spcPts val="0"/>
                        </a:spcBef>
                        <a:spcAft>
                          <a:spcPts val="0"/>
                        </a:spcAft>
                      </a:pPr>
                      <a:endParaRPr lang="en-US" sz="1800" b="1" dirty="0">
                        <a:solidFill>
                          <a:srgbClr val="002060"/>
                        </a:solidFill>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Variety/Days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 Loss in cane weight during 8 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Average% weight loss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3361">
                <a:tc vMerge="1">
                  <a:txBody>
                    <a:bodyPr/>
                    <a:lstStyle/>
                    <a:p>
                      <a:endParaRPr lang="en-US"/>
                    </a:p>
                  </a:txBody>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1</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2</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6</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523361">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HSF-240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0.0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1.32</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2.98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4.11</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5.50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6.80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7.96</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8.92</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9.68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5.90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3361">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S-2003-US-633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0.0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2.13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3.24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4.54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5.56</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6.79</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7.76</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8.92</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9.67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6.07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3361">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S-2003-US-694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0.0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1.93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3.28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4.57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5.88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6.90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7.91</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9.09</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10.81</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6.29</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3361">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S-2003-US-247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0.0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1.85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3.20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4.29</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5.59</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6.78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7.84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9.47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10.27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6.16</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3361">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S-2003-US-165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0.0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1.70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3.10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4.40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5.53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6.83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7.89</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9.36</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10.08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6.11</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3361">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S-2003-US-704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0.0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1.90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3.05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4.34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5.51</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6.75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7.88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9.29</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10.30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6.12</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690">
                <a:tc gridSpan="10">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Average</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     6.11 </a:t>
                      </a:r>
                      <a:r>
                        <a:rPr lang="en-US" sz="1800" b="1" dirty="0" smtClean="0">
                          <a:solidFill>
                            <a:srgbClr val="002060"/>
                          </a:solidFill>
                          <a:latin typeface="Times New Roman" pitchFamily="18" charset="0"/>
                          <a:ea typeface="Times New Roman"/>
                          <a:cs typeface="Times New Roman" pitchFamily="18" charset="0"/>
                        </a:rPr>
                        <a:t>B</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4572000"/>
          </a:xfrm>
        </p:spPr>
        <p:txBody>
          <a:bodyPr/>
          <a:lstStyle/>
          <a:p>
            <a:pPr>
              <a:buNone/>
            </a:pPr>
            <a:r>
              <a:rPr lang="en-US" sz="2800" b="1" dirty="0" smtClean="0">
                <a:solidFill>
                  <a:srgbClr val="FFFF00"/>
                </a:solidFill>
              </a:rPr>
              <a:t>Effect of staling on % loss in cane weight</a:t>
            </a:r>
          </a:p>
          <a:p>
            <a:pPr>
              <a:buNone/>
            </a:pPr>
            <a:r>
              <a:rPr lang="en-US" sz="2800" b="1" dirty="0" smtClean="0">
                <a:solidFill>
                  <a:srgbClr val="FFFF00"/>
                </a:solidFill>
                <a:latin typeface="Times New Roman" pitchFamily="18" charset="0"/>
                <a:cs typeface="Times New Roman" pitchFamily="18" charset="0"/>
              </a:rPr>
              <a:t>b. 11</a:t>
            </a:r>
            <a:r>
              <a:rPr lang="en-US" sz="2800" b="1" baseline="30000" dirty="0" smtClean="0">
                <a:solidFill>
                  <a:srgbClr val="FFFF00"/>
                </a:solidFill>
                <a:latin typeface="Times New Roman" pitchFamily="18" charset="0"/>
                <a:cs typeface="Times New Roman" pitchFamily="18" charset="0"/>
              </a:rPr>
              <a:t>th</a:t>
            </a:r>
            <a:r>
              <a:rPr lang="en-US" sz="2800" b="1" dirty="0" smtClean="0">
                <a:solidFill>
                  <a:srgbClr val="FFFF00"/>
                </a:solidFill>
                <a:latin typeface="Times New Roman" pitchFamily="18" charset="0"/>
                <a:cs typeface="Times New Roman" pitchFamily="18" charset="0"/>
              </a:rPr>
              <a:t> month old crop (January- 2010)</a:t>
            </a:r>
            <a:endParaRPr lang="en-US" sz="2800" b="1" dirty="0" smtClean="0">
              <a:solidFill>
                <a:srgbClr val="FFFF00"/>
              </a:solidFill>
            </a:endParaRPr>
          </a:p>
          <a:p>
            <a:pPr>
              <a:buNone/>
            </a:pPr>
            <a:r>
              <a:rPr lang="en-US" dirty="0" smtClean="0"/>
              <a:t> </a:t>
            </a:r>
            <a:endParaRPr lang="en-US" dirty="0"/>
          </a:p>
        </p:txBody>
      </p:sp>
      <p:graphicFrame>
        <p:nvGraphicFramePr>
          <p:cNvPr id="4" name="Table 3"/>
          <p:cNvGraphicFramePr>
            <a:graphicFrameLocks noGrp="1"/>
          </p:cNvGraphicFramePr>
          <p:nvPr/>
        </p:nvGraphicFramePr>
        <p:xfrm>
          <a:off x="381001" y="1219201"/>
          <a:ext cx="8534399" cy="5257798"/>
        </p:xfrm>
        <a:graphic>
          <a:graphicData uri="http://schemas.openxmlformats.org/drawingml/2006/table">
            <a:tbl>
              <a:tblPr/>
              <a:tblGrid>
                <a:gridCol w="1627894"/>
                <a:gridCol w="505705"/>
                <a:gridCol w="544134"/>
                <a:gridCol w="630880"/>
                <a:gridCol w="630880"/>
                <a:gridCol w="630880"/>
                <a:gridCol w="630880"/>
                <a:gridCol w="736026"/>
                <a:gridCol w="736026"/>
                <a:gridCol w="630880"/>
                <a:gridCol w="1230214"/>
              </a:tblGrid>
              <a:tr h="547149">
                <a:tc rowSpan="2">
                  <a:txBody>
                    <a:bodyPr/>
                    <a:lstStyle/>
                    <a:p>
                      <a:pPr marL="0" marR="0" algn="ctr">
                        <a:lnSpc>
                          <a:spcPct val="115000"/>
                        </a:lnSpc>
                        <a:spcBef>
                          <a:spcPts val="0"/>
                        </a:spcBef>
                        <a:spcAft>
                          <a:spcPts val="0"/>
                        </a:spcAft>
                      </a:pPr>
                      <a:endParaRPr lang="en-US" sz="1800" b="1" dirty="0">
                        <a:solidFill>
                          <a:srgbClr val="002060"/>
                        </a:solidFill>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Variety/Days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 Loss in cane weight during 8 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Average% weight loss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vMerge="1">
                  <a:txBody>
                    <a:bodyPr/>
                    <a:lstStyle/>
                    <a:p>
                      <a:endParaRPr lang="en-US"/>
                    </a:p>
                  </a:txBody>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1</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2</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6</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HSF-240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0.0</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1.22</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2.12</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3.39</a:t>
                      </a:r>
                      <a:endParaRPr lang="en-US" sz="1800" dirty="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4.53</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5.80</a:t>
                      </a:r>
                      <a:endParaRPr lang="en-US" sz="1800" dirty="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6.97</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8.07</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8.96</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5.13</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S-2003-US-633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0.0</a:t>
                      </a:r>
                      <a:endParaRPr lang="en-US" sz="1800" dirty="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1.50</a:t>
                      </a:r>
                      <a:endParaRPr lang="en-US" sz="1800" dirty="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2.90</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3.95</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4.92</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6.01</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6.98</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7.92</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9.03</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5.40</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S-2003-US-694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0.0</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1.29</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2.21</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3.22</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4.49</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5.46</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6.39</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7.62</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8.68</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4.92</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S-2003-US-247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0.0</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1.25</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2.72</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3.73</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4.45</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5.69</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6.95</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8.22</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9.24</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5.28</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S-2003-US-165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0.0</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1.29</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2.56</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3.64</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4.55</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5.51</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6.61</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7.91</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8.85</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5.11</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S-2003-US-704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0.0</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1.36</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2.54</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3.63</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4.56</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5.58</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6.77</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8.09</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8.99</a:t>
                      </a:r>
                      <a:endParaRPr lang="en-US" sz="180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5.19</a:t>
                      </a:r>
                      <a:endParaRPr lang="en-US" sz="1800" dirty="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594">
                <a:tc gridSpan="10">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Average</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kumimoji="0" lang="en-US" sz="1800" kern="1200" dirty="0" smtClean="0">
                          <a:solidFill>
                            <a:srgbClr val="002060"/>
                          </a:solidFill>
                          <a:latin typeface="Times New Roman" pitchFamily="18" charset="0"/>
                          <a:ea typeface="+mn-ea"/>
                          <a:cs typeface="Times New Roman" pitchFamily="18" charset="0"/>
                        </a:rPr>
                        <a:t> </a:t>
                      </a:r>
                      <a:r>
                        <a:rPr kumimoji="0" lang="en-US" sz="1800" b="1" kern="1200" dirty="0" smtClean="0">
                          <a:solidFill>
                            <a:srgbClr val="002060"/>
                          </a:solidFill>
                          <a:latin typeface="Times New Roman" pitchFamily="18" charset="0"/>
                          <a:ea typeface="+mn-ea"/>
                          <a:cs typeface="Times New Roman" pitchFamily="18" charset="0"/>
                        </a:rPr>
                        <a:t>5.17  C</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4572000"/>
          </a:xfrm>
        </p:spPr>
        <p:txBody>
          <a:bodyPr/>
          <a:lstStyle/>
          <a:p>
            <a:pPr>
              <a:buNone/>
            </a:pPr>
            <a:r>
              <a:rPr lang="en-US" sz="2800" b="1" dirty="0" smtClean="0">
                <a:solidFill>
                  <a:srgbClr val="FFFF00"/>
                </a:solidFill>
              </a:rPr>
              <a:t>Effect of staling on % loss in cane weight</a:t>
            </a:r>
          </a:p>
          <a:p>
            <a:pPr>
              <a:buNone/>
            </a:pPr>
            <a:r>
              <a:rPr lang="en-US" sz="2800" b="1" dirty="0" smtClean="0">
                <a:solidFill>
                  <a:srgbClr val="FFFF00"/>
                </a:solidFill>
                <a:latin typeface="Times New Roman" pitchFamily="18" charset="0"/>
                <a:cs typeface="Times New Roman" pitchFamily="18" charset="0"/>
              </a:rPr>
              <a:t>c. 13</a:t>
            </a:r>
            <a:r>
              <a:rPr lang="en-US" sz="2800" b="1" baseline="30000" dirty="0" smtClean="0">
                <a:solidFill>
                  <a:srgbClr val="FFFF00"/>
                </a:solidFill>
                <a:latin typeface="Times New Roman" pitchFamily="18" charset="0"/>
                <a:cs typeface="Times New Roman" pitchFamily="18" charset="0"/>
              </a:rPr>
              <a:t>th</a:t>
            </a:r>
            <a:r>
              <a:rPr lang="en-US" sz="2800" b="1" dirty="0" smtClean="0">
                <a:solidFill>
                  <a:srgbClr val="FFFF00"/>
                </a:solidFill>
                <a:latin typeface="Times New Roman" pitchFamily="18" charset="0"/>
                <a:cs typeface="Times New Roman" pitchFamily="18" charset="0"/>
              </a:rPr>
              <a:t>  month old crop (March- 2010)</a:t>
            </a:r>
            <a:endParaRPr lang="en-US" sz="2800" b="1" dirty="0" smtClean="0">
              <a:solidFill>
                <a:srgbClr val="FFFF00"/>
              </a:solidFill>
            </a:endParaRPr>
          </a:p>
          <a:p>
            <a:pPr>
              <a:buNone/>
            </a:pPr>
            <a:r>
              <a:rPr lang="en-US" dirty="0" smtClean="0"/>
              <a:t> </a:t>
            </a:r>
            <a:endParaRPr lang="en-US" dirty="0"/>
          </a:p>
        </p:txBody>
      </p:sp>
      <p:graphicFrame>
        <p:nvGraphicFramePr>
          <p:cNvPr id="4" name="Table 3"/>
          <p:cNvGraphicFramePr>
            <a:graphicFrameLocks noGrp="1"/>
          </p:cNvGraphicFramePr>
          <p:nvPr/>
        </p:nvGraphicFramePr>
        <p:xfrm>
          <a:off x="381001" y="1219201"/>
          <a:ext cx="8607416" cy="5257798"/>
        </p:xfrm>
        <a:graphic>
          <a:graphicData uri="http://schemas.openxmlformats.org/drawingml/2006/table">
            <a:tbl>
              <a:tblPr/>
              <a:tblGrid>
                <a:gridCol w="1627894"/>
                <a:gridCol w="505705"/>
                <a:gridCol w="544134"/>
                <a:gridCol w="630880"/>
                <a:gridCol w="630880"/>
                <a:gridCol w="630880"/>
                <a:gridCol w="630880"/>
                <a:gridCol w="736026"/>
                <a:gridCol w="736026"/>
                <a:gridCol w="703897"/>
                <a:gridCol w="1230214"/>
              </a:tblGrid>
              <a:tr h="547149">
                <a:tc rowSpan="2">
                  <a:txBody>
                    <a:bodyPr/>
                    <a:lstStyle/>
                    <a:p>
                      <a:pPr marL="0" marR="0" algn="ctr">
                        <a:lnSpc>
                          <a:spcPct val="115000"/>
                        </a:lnSpc>
                        <a:spcBef>
                          <a:spcPts val="0"/>
                        </a:spcBef>
                        <a:spcAft>
                          <a:spcPts val="0"/>
                        </a:spcAft>
                      </a:pPr>
                      <a:endParaRPr lang="en-US" sz="1800" b="1" dirty="0">
                        <a:solidFill>
                          <a:srgbClr val="002060"/>
                        </a:solidFill>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Variety/Days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 Loss in cane weight during 8 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Average% weight loss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vMerge="1">
                  <a:txBody>
                    <a:bodyPr/>
                    <a:lstStyle/>
                    <a:p>
                      <a:endParaRPr lang="en-US"/>
                    </a:p>
                  </a:txBody>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1</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2</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6</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HSF-240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1.73</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3.23</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4.38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5.87</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7.03</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8.49</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9.83</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11.27</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6.48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S-2003-US-633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2.30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3.97</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5.62</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7.21</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8.69</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10.01</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11.30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12.61</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7.71</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S-2003-US-694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2.34</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4.11</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5.79</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7.48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8.89</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10.30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11.75</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13.17</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7.98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S-2003-US-247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2.45</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4.19</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5.95</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7.56</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9.10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10.64</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12.00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13.44</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8.17</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S-2003-US-165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1.88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3.53</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4.76</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6.00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7.41</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8.76</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10.00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11.20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6.69</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S-2003-US-704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2.01</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3.61</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5.02</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6.49</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8.08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9.45</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11.03</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12.37</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a:ea typeface="Times New Roman"/>
                          <a:cs typeface="Times New Roman"/>
                        </a:rPr>
                        <a:t>7.26</a:t>
                      </a:r>
                      <a:endParaRPr lang="en-US" sz="18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594">
                <a:tc gridSpan="10">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Average</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kumimoji="0" lang="en-US" sz="1800" kern="1200" dirty="0" smtClean="0">
                          <a:solidFill>
                            <a:srgbClr val="002060"/>
                          </a:solidFill>
                          <a:latin typeface="Times New Roman" pitchFamily="18" charset="0"/>
                          <a:ea typeface="+mn-ea"/>
                          <a:cs typeface="Times New Roman" pitchFamily="18" charset="0"/>
                        </a:rPr>
                        <a:t>7.38 A</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4572000"/>
          </a:xfrm>
        </p:spPr>
        <p:txBody>
          <a:bodyPr/>
          <a:lstStyle/>
          <a:p>
            <a:pPr>
              <a:buNone/>
            </a:pPr>
            <a:r>
              <a:rPr lang="en-US" sz="2800" b="1" dirty="0" smtClean="0">
                <a:solidFill>
                  <a:srgbClr val="FFFF00"/>
                </a:solidFill>
                <a:latin typeface="Times New Roman" pitchFamily="18" charset="0"/>
                <a:cs typeface="Times New Roman" pitchFamily="18" charset="0"/>
              </a:rPr>
              <a:t>Average of three months (Season)</a:t>
            </a:r>
          </a:p>
          <a:p>
            <a:pPr>
              <a:buNone/>
            </a:pP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81001" y="1219201"/>
          <a:ext cx="8534399" cy="4648202"/>
        </p:xfrm>
        <a:graphic>
          <a:graphicData uri="http://schemas.openxmlformats.org/drawingml/2006/table">
            <a:tbl>
              <a:tblPr/>
              <a:tblGrid>
                <a:gridCol w="1627894"/>
                <a:gridCol w="505705"/>
                <a:gridCol w="544134"/>
                <a:gridCol w="630880"/>
                <a:gridCol w="630880"/>
                <a:gridCol w="630880"/>
                <a:gridCol w="630880"/>
                <a:gridCol w="736026"/>
                <a:gridCol w="736026"/>
                <a:gridCol w="718094"/>
                <a:gridCol w="1143000"/>
              </a:tblGrid>
              <a:tr h="483712">
                <a:tc rowSpan="2">
                  <a:txBody>
                    <a:bodyPr/>
                    <a:lstStyle/>
                    <a:p>
                      <a:pPr marL="0" marR="0" algn="ctr">
                        <a:lnSpc>
                          <a:spcPct val="115000"/>
                        </a:lnSpc>
                        <a:spcBef>
                          <a:spcPts val="0"/>
                        </a:spcBef>
                        <a:spcAft>
                          <a:spcPts val="0"/>
                        </a:spcAft>
                      </a:pPr>
                      <a:endParaRPr lang="en-US" sz="1800" b="1" dirty="0">
                        <a:solidFill>
                          <a:srgbClr val="002060"/>
                        </a:solidFill>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Variety/Days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marL="0" marR="0" algn="ctr">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 Loss in cane weight during 8 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Average% weight loss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084">
                <a:tc vMerge="1">
                  <a:txBody>
                    <a:bodyPr/>
                    <a:lstStyle/>
                    <a:p>
                      <a:endParaRPr lang="en-US"/>
                    </a:p>
                  </a:txBody>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1</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2</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6</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532084">
                <a:tc>
                  <a:txBody>
                    <a:bodyPr/>
                    <a:lstStyle/>
                    <a:p>
                      <a:pPr marL="0" marR="0">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HSF-240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1.42</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2.78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3.96</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5.30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6.54</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7.80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8.94</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9.97</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5.84 C</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084">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S-2003-US-633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1.98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3.37</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4.70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5.89</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7.16</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8.25</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9.38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10.43</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6.39 AB</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084">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S-2003-US-694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1.85</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3.20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4.52</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5.95</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7.08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8.20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9.48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10.68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a:ea typeface="Times New Roman"/>
                          <a:cs typeface="Times New Roman"/>
                        </a:rPr>
                        <a:t>6.36 AB</a:t>
                      </a:r>
                      <a:endParaRPr lang="en-US" sz="18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084">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S-2003-US-247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1.85</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3.37</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4.65</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5.86</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7.19</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8.48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9.90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10.98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a:ea typeface="Times New Roman"/>
                          <a:cs typeface="Times New Roman"/>
                        </a:rPr>
                        <a:t>6.54 A</a:t>
                      </a:r>
                      <a:endParaRPr lang="en-US" sz="18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084">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S-2003-US-165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1.62</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3.06</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4.26</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5.36</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6.58</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7.75</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9.09</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10.04</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5.97 C</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084">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S-2003-US-704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0.0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1.76</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3.07</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4.33</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5.52</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6.80</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8.03</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9.47</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2060"/>
                          </a:solidFill>
                          <a:latin typeface="Times New Roman"/>
                          <a:ea typeface="Times New Roman"/>
                          <a:cs typeface="Times New Roman"/>
                        </a:rPr>
                        <a:t>10.55</a:t>
                      </a:r>
                      <a:endParaRPr lang="en-US" sz="18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a:ea typeface="Times New Roman"/>
                          <a:cs typeface="Times New Roman"/>
                        </a:rPr>
                        <a:t>6.19 B</a:t>
                      </a:r>
                      <a:endParaRPr lang="en-US" sz="18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902">
                <a:tc gridSpan="10">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Average</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800" b="1" dirty="0" smtClean="0">
                          <a:solidFill>
                            <a:srgbClr val="002060"/>
                          </a:solidFill>
                          <a:latin typeface="Times New Roman" pitchFamily="18" charset="0"/>
                          <a:ea typeface="Times New Roman"/>
                          <a:cs typeface="Times New Roman" pitchFamily="18" charset="0"/>
                        </a:rPr>
                        <a:t>6.22</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533400" y="5943600"/>
            <a:ext cx="7772400" cy="923330"/>
          </a:xfrm>
          <a:prstGeom prst="rect">
            <a:avLst/>
          </a:prstGeom>
          <a:noFill/>
        </p:spPr>
        <p:txBody>
          <a:bodyPr wrap="square" rtlCol="0">
            <a:spAutoFit/>
          </a:bodyPr>
          <a:lstStyle/>
          <a:p>
            <a:r>
              <a:rPr lang="en-US" b="1" dirty="0" smtClean="0"/>
              <a:t>LSD value @ alpha = 0.05</a:t>
            </a:r>
          </a:p>
          <a:p>
            <a:r>
              <a:rPr lang="en-US" b="1" dirty="0" smtClean="0"/>
              <a:t> Month = 0.1199 , Variety = 0.1695 , Days = 0.195,  Month x variety = 0.4794 , Month x days =  0.3390, Days x variety = 0.2936   </a:t>
            </a: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4572000"/>
          </a:xfrm>
        </p:spPr>
        <p:txBody>
          <a:bodyPr/>
          <a:lstStyle/>
          <a:p>
            <a:pPr>
              <a:buNone/>
            </a:pPr>
            <a:r>
              <a:rPr lang="en-US" sz="2800" b="1" dirty="0" smtClean="0">
                <a:solidFill>
                  <a:srgbClr val="FFFF00"/>
                </a:solidFill>
                <a:latin typeface="Times New Roman" pitchFamily="18" charset="0"/>
                <a:cs typeface="Times New Roman" pitchFamily="18" charset="0"/>
              </a:rPr>
              <a:t>Effect of staling on % loss in CCS (%)</a:t>
            </a:r>
          </a:p>
          <a:p>
            <a:pPr>
              <a:buNone/>
            </a:pPr>
            <a:r>
              <a:rPr lang="en-US" sz="2800" b="1" dirty="0" smtClean="0">
                <a:solidFill>
                  <a:srgbClr val="FFFF00"/>
                </a:solidFill>
                <a:latin typeface="Times New Roman" pitchFamily="18" charset="0"/>
                <a:cs typeface="Times New Roman" pitchFamily="18" charset="0"/>
              </a:rPr>
              <a:t>a.  9</a:t>
            </a:r>
            <a:r>
              <a:rPr lang="en-US" sz="2800" b="1" baseline="30000" dirty="0" smtClean="0">
                <a:solidFill>
                  <a:srgbClr val="FFFF00"/>
                </a:solidFill>
                <a:latin typeface="Times New Roman" pitchFamily="18" charset="0"/>
                <a:cs typeface="Times New Roman" pitchFamily="18" charset="0"/>
              </a:rPr>
              <a:t>th</a:t>
            </a:r>
            <a:r>
              <a:rPr lang="en-US" sz="2800" b="1" dirty="0" smtClean="0">
                <a:solidFill>
                  <a:srgbClr val="FFFF00"/>
                </a:solidFill>
                <a:latin typeface="Times New Roman" pitchFamily="18" charset="0"/>
                <a:cs typeface="Times New Roman" pitchFamily="18" charset="0"/>
              </a:rPr>
              <a:t> month old crop (November- 2010)</a:t>
            </a:r>
          </a:p>
          <a:p>
            <a:pPr>
              <a:buNone/>
            </a:pP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81001" y="1219201"/>
          <a:ext cx="8605591" cy="5257798"/>
        </p:xfrm>
        <a:graphic>
          <a:graphicData uri="http://schemas.openxmlformats.org/drawingml/2006/table">
            <a:tbl>
              <a:tblPr/>
              <a:tblGrid>
                <a:gridCol w="1627894"/>
                <a:gridCol w="576897"/>
                <a:gridCol w="544134"/>
                <a:gridCol w="630880"/>
                <a:gridCol w="630880"/>
                <a:gridCol w="630880"/>
                <a:gridCol w="630880"/>
                <a:gridCol w="736026"/>
                <a:gridCol w="736026"/>
                <a:gridCol w="630880"/>
                <a:gridCol w="1230214"/>
              </a:tblGrid>
              <a:tr h="547149">
                <a:tc rowSpan="2">
                  <a:txBody>
                    <a:bodyPr/>
                    <a:lstStyle/>
                    <a:p>
                      <a:pPr marL="0" marR="0" algn="ctr">
                        <a:lnSpc>
                          <a:spcPct val="115000"/>
                        </a:lnSpc>
                        <a:spcBef>
                          <a:spcPts val="0"/>
                        </a:spcBef>
                        <a:spcAft>
                          <a:spcPts val="0"/>
                        </a:spcAft>
                      </a:pPr>
                      <a:endParaRPr lang="en-US" sz="1800" b="1" dirty="0">
                        <a:solidFill>
                          <a:srgbClr val="002060"/>
                        </a:solidFill>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Variety/Days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 Loss </a:t>
                      </a:r>
                      <a:r>
                        <a:rPr lang="en-US" sz="1800" b="1" dirty="0" smtClean="0">
                          <a:solidFill>
                            <a:srgbClr val="002060"/>
                          </a:solidFill>
                          <a:latin typeface="Times New Roman" pitchFamily="18" charset="0"/>
                          <a:ea typeface="Times New Roman"/>
                          <a:cs typeface="Times New Roman" pitchFamily="18" charset="0"/>
                        </a:rPr>
                        <a:t>CCS during </a:t>
                      </a:r>
                      <a:r>
                        <a:rPr lang="en-US" sz="1800" b="1" dirty="0">
                          <a:solidFill>
                            <a:srgbClr val="002060"/>
                          </a:solidFill>
                          <a:latin typeface="Times New Roman" pitchFamily="18" charset="0"/>
                          <a:ea typeface="Times New Roman"/>
                          <a:cs typeface="Times New Roman" pitchFamily="18" charset="0"/>
                        </a:rPr>
                        <a:t>8 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lang="en-US" sz="1800" b="1" dirty="0" smtClean="0">
                          <a:solidFill>
                            <a:srgbClr val="002060"/>
                          </a:solidFill>
                          <a:latin typeface="Times New Roman" pitchFamily="18" charset="0"/>
                          <a:ea typeface="Times New Roman"/>
                          <a:cs typeface="Times New Roman" pitchFamily="18" charset="0"/>
                        </a:rPr>
                        <a:t>% loss in CCS (%) on 8</a:t>
                      </a:r>
                      <a:r>
                        <a:rPr lang="en-US" sz="1800" b="1" baseline="30000" dirty="0" smtClean="0">
                          <a:solidFill>
                            <a:srgbClr val="002060"/>
                          </a:solidFill>
                          <a:latin typeface="Times New Roman" pitchFamily="18" charset="0"/>
                          <a:ea typeface="Times New Roman"/>
                          <a:cs typeface="Times New Roman" pitchFamily="18" charset="0"/>
                        </a:rPr>
                        <a:t>th</a:t>
                      </a:r>
                      <a:r>
                        <a:rPr lang="en-US" sz="1800" b="1" dirty="0" smtClean="0">
                          <a:solidFill>
                            <a:srgbClr val="002060"/>
                          </a:solidFill>
                          <a:latin typeface="Times New Roman" pitchFamily="18" charset="0"/>
                          <a:ea typeface="Times New Roman"/>
                          <a:cs typeface="Times New Roman" pitchFamily="18" charset="0"/>
                        </a:rPr>
                        <a:t> day</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vMerge="1">
                  <a:txBody>
                    <a:bodyPr/>
                    <a:lstStyle/>
                    <a:p>
                      <a:endParaRPr lang="en-US"/>
                    </a:p>
                  </a:txBody>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1</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2</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6</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HSF-240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solidFill>
                            <a:srgbClr val="002060"/>
                          </a:solidFill>
                          <a:latin typeface="Times New Roman"/>
                          <a:ea typeface="Times New Roman"/>
                          <a:cs typeface="Times New Roman"/>
                        </a:rPr>
                        <a:t>11.92</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12.00</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12.08</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12.06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12.00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11.84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11.50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11.14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10.87</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8.81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S-2003-US-633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13.06</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13.01</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13.06</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12.85</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12.33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12.00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11.69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10.63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S-2003-US-694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12.72</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12.65</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12.25</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12.11</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11.75</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11.55</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9.69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S-2003-US-247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12.67</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12.65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12.18</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11.94</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11.83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11.45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11.36</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10.97</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S-2003-US-165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12.57</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12.49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12.12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11.98</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11.64</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11.49</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9.95</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S-2003-US-704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12.64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12.61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12.59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12.39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12.14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11.88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11.68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11.54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11.33</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10.36</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594">
                <a:tc gridSpan="10">
                  <a:txBody>
                    <a:bodyPr/>
                    <a:lstStyle/>
                    <a:p>
                      <a:pPr marL="0" marR="0" algn="ctr">
                        <a:lnSpc>
                          <a:spcPct val="115000"/>
                        </a:lnSpc>
                        <a:spcBef>
                          <a:spcPts val="0"/>
                        </a:spcBef>
                        <a:spcAft>
                          <a:spcPts val="0"/>
                        </a:spcAft>
                      </a:pPr>
                      <a:r>
                        <a:rPr lang="en-US" sz="1800" b="1" dirty="0" smtClean="0">
                          <a:solidFill>
                            <a:srgbClr val="002060"/>
                          </a:solidFill>
                          <a:latin typeface="Times New Roman" pitchFamily="18" charset="0"/>
                          <a:ea typeface="Times New Roman"/>
                          <a:cs typeface="Times New Roman" pitchFamily="18" charset="0"/>
                        </a:rPr>
                        <a:t>Average                                                                                                12.21 C</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kumimoji="0" lang="en-US" sz="1800" kern="1200" dirty="0" smtClean="0">
                          <a:solidFill>
                            <a:srgbClr val="002060"/>
                          </a:solidFill>
                          <a:latin typeface="Times New Roman" pitchFamily="18" charset="0"/>
                          <a:ea typeface="+mn-ea"/>
                          <a:cs typeface="Times New Roman" pitchFamily="18" charset="0"/>
                        </a:rPr>
                        <a:t> </a:t>
                      </a:r>
                      <a:r>
                        <a:rPr kumimoji="0" lang="en-US" sz="1800" b="1" kern="1200" dirty="0" smtClean="0">
                          <a:solidFill>
                            <a:srgbClr val="002060"/>
                          </a:solidFill>
                          <a:latin typeface="Times New Roman" pitchFamily="18" charset="0"/>
                          <a:ea typeface="+mn-ea"/>
                          <a:cs typeface="Times New Roman" pitchFamily="18" charset="0"/>
                        </a:rPr>
                        <a:t>10.07 </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4572000"/>
          </a:xfrm>
        </p:spPr>
        <p:txBody>
          <a:bodyPr/>
          <a:lstStyle/>
          <a:p>
            <a:pPr>
              <a:buNone/>
            </a:pPr>
            <a:r>
              <a:rPr lang="en-US" sz="2800" b="1" dirty="0" smtClean="0">
                <a:solidFill>
                  <a:srgbClr val="FFFF00"/>
                </a:solidFill>
                <a:latin typeface="Times New Roman" pitchFamily="18" charset="0"/>
                <a:cs typeface="Times New Roman" pitchFamily="18" charset="0"/>
              </a:rPr>
              <a:t>Effect of staling on % loss in CCS (%)</a:t>
            </a:r>
          </a:p>
          <a:p>
            <a:pPr>
              <a:buNone/>
            </a:pPr>
            <a:r>
              <a:rPr lang="en-US" sz="2800" b="1" dirty="0" smtClean="0">
                <a:solidFill>
                  <a:srgbClr val="FFFF00"/>
                </a:solidFill>
                <a:latin typeface="Times New Roman" pitchFamily="18" charset="0"/>
                <a:cs typeface="Times New Roman" pitchFamily="18" charset="0"/>
              </a:rPr>
              <a:t>b. 11</a:t>
            </a:r>
            <a:r>
              <a:rPr lang="en-US" sz="2800" b="1" baseline="30000" dirty="0" smtClean="0">
                <a:solidFill>
                  <a:srgbClr val="FFFF00"/>
                </a:solidFill>
                <a:latin typeface="Times New Roman" pitchFamily="18" charset="0"/>
                <a:cs typeface="Times New Roman" pitchFamily="18" charset="0"/>
              </a:rPr>
              <a:t>th</a:t>
            </a:r>
            <a:r>
              <a:rPr lang="en-US" sz="2800" b="1" dirty="0" smtClean="0">
                <a:solidFill>
                  <a:srgbClr val="FFFF00"/>
                </a:solidFill>
                <a:latin typeface="Times New Roman" pitchFamily="18" charset="0"/>
                <a:cs typeface="Times New Roman" pitchFamily="18" charset="0"/>
              </a:rPr>
              <a:t> month old crop (January- 2010)</a:t>
            </a:r>
          </a:p>
          <a:p>
            <a:pPr>
              <a:buNone/>
            </a:pP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81001" y="1219201"/>
          <a:ext cx="8765354" cy="5257798"/>
        </p:xfrm>
        <a:graphic>
          <a:graphicData uri="http://schemas.openxmlformats.org/drawingml/2006/table">
            <a:tbl>
              <a:tblPr/>
              <a:tblGrid>
                <a:gridCol w="1627894"/>
                <a:gridCol w="576897"/>
                <a:gridCol w="703897"/>
                <a:gridCol w="630880"/>
                <a:gridCol w="630880"/>
                <a:gridCol w="630880"/>
                <a:gridCol w="630880"/>
                <a:gridCol w="736026"/>
                <a:gridCol w="736026"/>
                <a:gridCol w="630880"/>
                <a:gridCol w="1230214"/>
              </a:tblGrid>
              <a:tr h="547149">
                <a:tc rowSpan="2">
                  <a:txBody>
                    <a:bodyPr/>
                    <a:lstStyle/>
                    <a:p>
                      <a:pPr marL="0" marR="0" algn="ctr">
                        <a:lnSpc>
                          <a:spcPct val="115000"/>
                        </a:lnSpc>
                        <a:spcBef>
                          <a:spcPts val="0"/>
                        </a:spcBef>
                        <a:spcAft>
                          <a:spcPts val="0"/>
                        </a:spcAft>
                      </a:pPr>
                      <a:endParaRPr lang="en-US" sz="1800" b="1" dirty="0">
                        <a:solidFill>
                          <a:srgbClr val="002060"/>
                        </a:solidFill>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800" b="1" dirty="0" smtClean="0">
                          <a:solidFill>
                            <a:srgbClr val="002060"/>
                          </a:solidFill>
                          <a:latin typeface="Times New Roman" pitchFamily="18" charset="0"/>
                          <a:ea typeface="Times New Roman"/>
                          <a:cs typeface="Times New Roman" pitchFamily="18" charset="0"/>
                        </a:rPr>
                        <a:t> Variety/Days</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 Loss in </a:t>
                      </a:r>
                      <a:r>
                        <a:rPr lang="en-US" sz="1800" b="1" dirty="0" smtClean="0">
                          <a:solidFill>
                            <a:srgbClr val="002060"/>
                          </a:solidFill>
                          <a:latin typeface="Times New Roman" pitchFamily="18" charset="0"/>
                          <a:ea typeface="Times New Roman"/>
                          <a:cs typeface="Times New Roman" pitchFamily="18" charset="0"/>
                        </a:rPr>
                        <a:t>CCS </a:t>
                      </a:r>
                      <a:r>
                        <a:rPr lang="en-US" sz="1800" b="1" dirty="0">
                          <a:solidFill>
                            <a:srgbClr val="002060"/>
                          </a:solidFill>
                          <a:latin typeface="Times New Roman" pitchFamily="18" charset="0"/>
                          <a:ea typeface="Times New Roman"/>
                          <a:cs typeface="Times New Roman" pitchFamily="18" charset="0"/>
                        </a:rPr>
                        <a:t>during 8 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lang="en-US" sz="1800" b="1" dirty="0" smtClean="0">
                          <a:solidFill>
                            <a:srgbClr val="002060"/>
                          </a:solidFill>
                          <a:latin typeface="Times New Roman" pitchFamily="18" charset="0"/>
                          <a:ea typeface="Times New Roman"/>
                          <a:cs typeface="Times New Roman" pitchFamily="18" charset="0"/>
                        </a:rPr>
                        <a:t>% loss in CCS (%) on 8</a:t>
                      </a:r>
                      <a:r>
                        <a:rPr lang="en-US" sz="1800" b="1" baseline="30000" dirty="0" smtClean="0">
                          <a:solidFill>
                            <a:srgbClr val="002060"/>
                          </a:solidFill>
                          <a:latin typeface="Times New Roman" pitchFamily="18" charset="0"/>
                          <a:ea typeface="Times New Roman"/>
                          <a:cs typeface="Times New Roman" pitchFamily="18" charset="0"/>
                        </a:rPr>
                        <a:t>th</a:t>
                      </a:r>
                      <a:r>
                        <a:rPr lang="en-US" sz="1800" b="1" dirty="0" smtClean="0">
                          <a:solidFill>
                            <a:srgbClr val="002060"/>
                          </a:solidFill>
                          <a:latin typeface="Times New Roman" pitchFamily="18" charset="0"/>
                          <a:ea typeface="Times New Roman"/>
                          <a:cs typeface="Times New Roman" pitchFamily="18" charset="0"/>
                        </a:rPr>
                        <a:t> day</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vMerge="1">
                  <a:txBody>
                    <a:bodyPr/>
                    <a:lstStyle/>
                    <a:p>
                      <a:endParaRPr lang="en-US"/>
                    </a:p>
                  </a:txBody>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1</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2</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6</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HSF-240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12.99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12.95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12.48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12.25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11.89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8.46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S-2003-US-633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13.22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13.26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13.20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13.13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12.93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12.61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12.22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7.56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S-2003-US-694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13.13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12.96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12.90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12.38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12.21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7.00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S-2003-US-247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12.63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12.47</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12.28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12.11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11.95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6.71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S-2003-US-165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13.07</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12.94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12.65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12.45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12.28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6.12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S-2003-US-704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12.77</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12.63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12.52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12.45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12.19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12.06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11.79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7.89</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594">
                <a:tc gridSpan="10">
                  <a:txBody>
                    <a:bodyPr/>
                    <a:lstStyle/>
                    <a:p>
                      <a:pPr marL="0" marR="0" algn="ctr">
                        <a:lnSpc>
                          <a:spcPct val="115000"/>
                        </a:lnSpc>
                        <a:spcBef>
                          <a:spcPts val="0"/>
                        </a:spcBef>
                        <a:spcAft>
                          <a:spcPts val="0"/>
                        </a:spcAft>
                      </a:pPr>
                      <a:r>
                        <a:rPr lang="en-US" sz="1800" b="1" dirty="0" smtClean="0">
                          <a:solidFill>
                            <a:srgbClr val="002060"/>
                          </a:solidFill>
                          <a:latin typeface="Times New Roman" pitchFamily="18" charset="0"/>
                          <a:ea typeface="Times New Roman"/>
                          <a:cs typeface="Times New Roman" pitchFamily="18" charset="0"/>
                        </a:rPr>
                        <a:t>Average                                                                                                       12.70 B</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kumimoji="0" lang="en-US" sz="1800" kern="1200" dirty="0" smtClean="0">
                          <a:solidFill>
                            <a:srgbClr val="002060"/>
                          </a:solidFill>
                          <a:latin typeface="Times New Roman" pitchFamily="18" charset="0"/>
                          <a:ea typeface="+mn-ea"/>
                          <a:cs typeface="Times New Roman" pitchFamily="18" charset="0"/>
                        </a:rPr>
                        <a:t>7.29 </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4572000"/>
          </a:xfrm>
        </p:spPr>
        <p:txBody>
          <a:bodyPr/>
          <a:lstStyle/>
          <a:p>
            <a:pPr>
              <a:buNone/>
            </a:pPr>
            <a:r>
              <a:rPr lang="en-US" sz="2800" b="1" dirty="0" smtClean="0">
                <a:solidFill>
                  <a:srgbClr val="FFFF00"/>
                </a:solidFill>
                <a:latin typeface="Times New Roman" pitchFamily="18" charset="0"/>
                <a:cs typeface="Times New Roman" pitchFamily="18" charset="0"/>
              </a:rPr>
              <a:t>Effect of staling on % loss in CCS (%)</a:t>
            </a:r>
          </a:p>
          <a:p>
            <a:pPr>
              <a:buNone/>
            </a:pPr>
            <a:r>
              <a:rPr lang="en-US" sz="2800" b="1" dirty="0" smtClean="0">
                <a:solidFill>
                  <a:srgbClr val="FFFF00"/>
                </a:solidFill>
                <a:latin typeface="Times New Roman" pitchFamily="18" charset="0"/>
                <a:cs typeface="Times New Roman" pitchFamily="18" charset="0"/>
              </a:rPr>
              <a:t>c. 13</a:t>
            </a:r>
            <a:r>
              <a:rPr lang="en-US" sz="2800" b="1" baseline="30000" dirty="0" smtClean="0">
                <a:solidFill>
                  <a:srgbClr val="FFFF00"/>
                </a:solidFill>
                <a:latin typeface="Times New Roman" pitchFamily="18" charset="0"/>
                <a:cs typeface="Times New Roman" pitchFamily="18" charset="0"/>
              </a:rPr>
              <a:t>th</a:t>
            </a:r>
            <a:r>
              <a:rPr lang="en-US" sz="2800" b="1" dirty="0" smtClean="0">
                <a:solidFill>
                  <a:srgbClr val="FFFF00"/>
                </a:solidFill>
                <a:latin typeface="Times New Roman" pitchFamily="18" charset="0"/>
                <a:cs typeface="Times New Roman" pitchFamily="18" charset="0"/>
              </a:rPr>
              <a:t> month old crop (March- 2010)</a:t>
            </a:r>
          </a:p>
          <a:p>
            <a:pPr>
              <a:buNone/>
            </a:pP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81001" y="1219201"/>
          <a:ext cx="8765354" cy="5257798"/>
        </p:xfrm>
        <a:graphic>
          <a:graphicData uri="http://schemas.openxmlformats.org/drawingml/2006/table">
            <a:tbl>
              <a:tblPr/>
              <a:tblGrid>
                <a:gridCol w="1627894"/>
                <a:gridCol w="576897"/>
                <a:gridCol w="703897"/>
                <a:gridCol w="630880"/>
                <a:gridCol w="630880"/>
                <a:gridCol w="630880"/>
                <a:gridCol w="630880"/>
                <a:gridCol w="736026"/>
                <a:gridCol w="736026"/>
                <a:gridCol w="630880"/>
                <a:gridCol w="1230214"/>
              </a:tblGrid>
              <a:tr h="547149">
                <a:tc rowSpan="2">
                  <a:txBody>
                    <a:bodyPr/>
                    <a:lstStyle/>
                    <a:p>
                      <a:pPr marL="0" marR="0" algn="ctr">
                        <a:lnSpc>
                          <a:spcPct val="115000"/>
                        </a:lnSpc>
                        <a:spcBef>
                          <a:spcPts val="0"/>
                        </a:spcBef>
                        <a:spcAft>
                          <a:spcPts val="0"/>
                        </a:spcAft>
                      </a:pPr>
                      <a:endParaRPr lang="en-US" sz="1800" b="1" dirty="0">
                        <a:solidFill>
                          <a:srgbClr val="002060"/>
                        </a:solidFill>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Variety/Days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 Loss in </a:t>
                      </a:r>
                      <a:r>
                        <a:rPr lang="en-US" sz="1800" b="1" dirty="0" smtClean="0">
                          <a:solidFill>
                            <a:srgbClr val="002060"/>
                          </a:solidFill>
                          <a:latin typeface="Times New Roman" pitchFamily="18" charset="0"/>
                          <a:ea typeface="Times New Roman"/>
                          <a:cs typeface="Times New Roman" pitchFamily="18" charset="0"/>
                        </a:rPr>
                        <a:t>CCS </a:t>
                      </a:r>
                      <a:r>
                        <a:rPr lang="en-US" sz="1800" b="1" dirty="0">
                          <a:solidFill>
                            <a:srgbClr val="002060"/>
                          </a:solidFill>
                          <a:latin typeface="Times New Roman" pitchFamily="18" charset="0"/>
                          <a:ea typeface="Times New Roman"/>
                          <a:cs typeface="Times New Roman" pitchFamily="18" charset="0"/>
                        </a:rPr>
                        <a:t>during 8 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lang="en-US" sz="1800" b="1" dirty="0" smtClean="0">
                          <a:solidFill>
                            <a:srgbClr val="002060"/>
                          </a:solidFill>
                          <a:latin typeface="Times New Roman" pitchFamily="18" charset="0"/>
                          <a:ea typeface="Times New Roman"/>
                          <a:cs typeface="Times New Roman" pitchFamily="18" charset="0"/>
                        </a:rPr>
                        <a:t>% loss in CCS (%) on 8</a:t>
                      </a:r>
                      <a:r>
                        <a:rPr lang="en-US" sz="1800" b="1" baseline="30000" dirty="0" smtClean="0">
                          <a:solidFill>
                            <a:srgbClr val="002060"/>
                          </a:solidFill>
                          <a:latin typeface="Times New Roman" pitchFamily="18" charset="0"/>
                          <a:ea typeface="Times New Roman"/>
                          <a:cs typeface="Times New Roman" pitchFamily="18" charset="0"/>
                        </a:rPr>
                        <a:t>th</a:t>
                      </a:r>
                      <a:r>
                        <a:rPr lang="en-US" sz="1800" b="1" dirty="0" smtClean="0">
                          <a:solidFill>
                            <a:srgbClr val="002060"/>
                          </a:solidFill>
                          <a:latin typeface="Times New Roman" pitchFamily="18" charset="0"/>
                          <a:ea typeface="Times New Roman"/>
                          <a:cs typeface="Times New Roman" pitchFamily="18" charset="0"/>
                        </a:rPr>
                        <a:t> day</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vMerge="1">
                  <a:txBody>
                    <a:bodyPr/>
                    <a:lstStyle/>
                    <a:p>
                      <a:endParaRPr lang="en-US"/>
                    </a:p>
                  </a:txBody>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1</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2</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6</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HSF-240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13.62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13.59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13.40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13.34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12.40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12.34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12.19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10.49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S-2003-US-633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13.90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13.92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13.72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13.52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13.20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12.44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12.30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11.51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S-2003-US-694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13.51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13.44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13.24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12.48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12.25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12.13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11.98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11.32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S-2003-US-247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12.95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12.49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12.23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12.08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11.96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11.85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9.19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S-2003-US-165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13.35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13.34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13.18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12.66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12.32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12.13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11.88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11.01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865">
                <a:tc>
                  <a:txBody>
                    <a:bodyPr/>
                    <a:lstStyle/>
                    <a:p>
                      <a:pPr marL="0" marR="0">
                        <a:lnSpc>
                          <a:spcPct val="115000"/>
                        </a:lnSpc>
                        <a:spcBef>
                          <a:spcPts val="0"/>
                        </a:spcBef>
                        <a:spcAft>
                          <a:spcPts val="0"/>
                        </a:spcAft>
                      </a:pPr>
                      <a:r>
                        <a:rPr lang="en-US" sz="1800" b="1">
                          <a:solidFill>
                            <a:srgbClr val="002060"/>
                          </a:solidFill>
                          <a:latin typeface="Times New Roman" pitchFamily="18" charset="0"/>
                          <a:ea typeface="Times New Roman"/>
                          <a:cs typeface="Times New Roman" pitchFamily="18" charset="0"/>
                        </a:rPr>
                        <a:t>S-2003-US-704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13.22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13.26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13.24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13.12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12.69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12.47</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12.12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8.32</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594">
                <a:tc gridSpan="10">
                  <a:txBody>
                    <a:bodyPr/>
                    <a:lstStyle/>
                    <a:p>
                      <a:pPr marL="0" marR="0" algn="ctr">
                        <a:lnSpc>
                          <a:spcPct val="115000"/>
                        </a:lnSpc>
                        <a:spcBef>
                          <a:spcPts val="0"/>
                        </a:spcBef>
                        <a:spcAft>
                          <a:spcPts val="0"/>
                        </a:spcAft>
                      </a:pPr>
                      <a:r>
                        <a:rPr lang="en-US" sz="1800" b="1" dirty="0" smtClean="0">
                          <a:solidFill>
                            <a:srgbClr val="002060"/>
                          </a:solidFill>
                          <a:latin typeface="Times New Roman" pitchFamily="18" charset="0"/>
                          <a:ea typeface="Times New Roman"/>
                          <a:cs typeface="Times New Roman" pitchFamily="18" charset="0"/>
                        </a:rPr>
                        <a:t>Average                                                                                                       12.84 A</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kumimoji="0" lang="en-US" sz="1800" kern="1200" dirty="0" smtClean="0">
                          <a:solidFill>
                            <a:srgbClr val="002060"/>
                          </a:solidFill>
                          <a:latin typeface="Times New Roman" pitchFamily="18" charset="0"/>
                          <a:ea typeface="+mn-ea"/>
                          <a:cs typeface="Times New Roman" pitchFamily="18" charset="0"/>
                        </a:rPr>
                        <a:t>10.31 </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4572000"/>
          </a:xfrm>
        </p:spPr>
        <p:txBody>
          <a:bodyPr/>
          <a:lstStyle/>
          <a:p>
            <a:pPr>
              <a:buNone/>
            </a:pPr>
            <a:r>
              <a:rPr lang="en-US" sz="2800" b="1" dirty="0" smtClean="0">
                <a:solidFill>
                  <a:srgbClr val="FFFF00"/>
                </a:solidFill>
                <a:latin typeface="Times New Roman" pitchFamily="18" charset="0"/>
                <a:cs typeface="Times New Roman" pitchFamily="18" charset="0"/>
              </a:rPr>
              <a:t>d. Average of three months (Season)</a:t>
            </a:r>
          </a:p>
          <a:p>
            <a:pPr>
              <a:buNone/>
            </a:pP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81001" y="1219201"/>
          <a:ext cx="8763000" cy="4343400"/>
        </p:xfrm>
        <a:graphic>
          <a:graphicData uri="http://schemas.openxmlformats.org/drawingml/2006/table">
            <a:tbl>
              <a:tblPr/>
              <a:tblGrid>
                <a:gridCol w="1657670"/>
                <a:gridCol w="587449"/>
                <a:gridCol w="554087"/>
                <a:gridCol w="642420"/>
                <a:gridCol w="642420"/>
                <a:gridCol w="642420"/>
                <a:gridCol w="642420"/>
                <a:gridCol w="749489"/>
                <a:gridCol w="749489"/>
                <a:gridCol w="731229"/>
                <a:gridCol w="1163907"/>
              </a:tblGrid>
              <a:tr h="451993">
                <a:tc rowSpan="2">
                  <a:txBody>
                    <a:bodyPr/>
                    <a:lstStyle/>
                    <a:p>
                      <a:pPr marL="0" marR="0" algn="ctr">
                        <a:lnSpc>
                          <a:spcPct val="115000"/>
                        </a:lnSpc>
                        <a:spcBef>
                          <a:spcPts val="0"/>
                        </a:spcBef>
                        <a:spcAft>
                          <a:spcPts val="0"/>
                        </a:spcAft>
                      </a:pPr>
                      <a:endParaRPr lang="en-US" sz="1800" b="1" dirty="0">
                        <a:solidFill>
                          <a:srgbClr val="002060"/>
                        </a:solidFill>
                        <a:latin typeface="Times New Roman" pitchFamily="18" charset="0"/>
                        <a:ea typeface="Times New Roman"/>
                        <a:cs typeface="Times New Roman" pitchFamily="18" charset="0"/>
                      </a:endParaRPr>
                    </a:p>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Variety/Days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 Loss in </a:t>
                      </a:r>
                      <a:r>
                        <a:rPr lang="en-US" sz="1800" b="1" dirty="0" smtClean="0">
                          <a:solidFill>
                            <a:srgbClr val="002060"/>
                          </a:solidFill>
                          <a:latin typeface="Times New Roman" pitchFamily="18" charset="0"/>
                          <a:ea typeface="Times New Roman"/>
                          <a:cs typeface="Times New Roman" pitchFamily="18" charset="0"/>
                        </a:rPr>
                        <a:t>CCS </a:t>
                      </a:r>
                      <a:r>
                        <a:rPr lang="en-US" sz="1800" b="1" dirty="0">
                          <a:solidFill>
                            <a:srgbClr val="002060"/>
                          </a:solidFill>
                          <a:latin typeface="Times New Roman" pitchFamily="18" charset="0"/>
                          <a:ea typeface="Times New Roman"/>
                          <a:cs typeface="Times New Roman" pitchFamily="18" charset="0"/>
                        </a:rPr>
                        <a:t>during 8 days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Average% weight loss</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193">
                <a:tc vMerge="1">
                  <a:txBody>
                    <a:bodyPr/>
                    <a:lstStyle/>
                    <a:p>
                      <a:endParaRPr lang="en-US"/>
                    </a:p>
                  </a:txBody>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1</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2</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6</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8</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497193">
                <a:tc>
                  <a:txBody>
                    <a:bodyPr/>
                    <a:lstStyle/>
                    <a:p>
                      <a:pPr marL="0" marR="0">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HSF-240</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12.84</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12.87</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12.64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12.47</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12.13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11.91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11.65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9.25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193">
                <a:tc>
                  <a:txBody>
                    <a:bodyPr/>
                    <a:lstStyle/>
                    <a:p>
                      <a:pPr marL="0" marR="0">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S-2003-US-633</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13.40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13.41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13.31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13.24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12.90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12.65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12.35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12.07</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9.90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193">
                <a:tc>
                  <a:txBody>
                    <a:bodyPr/>
                    <a:lstStyle/>
                    <a:p>
                      <a:pPr marL="0" marR="0">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S-2003-US-694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13.14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13.10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12.90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12.52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12.35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12.09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11.91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9.34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193">
                <a:tc>
                  <a:txBody>
                    <a:bodyPr/>
                    <a:lstStyle/>
                    <a:p>
                      <a:pPr marL="0" marR="0">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S-2003-US-247</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12.43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12.21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12.06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11.84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11.72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8.96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193">
                <a:tc>
                  <a:txBody>
                    <a:bodyPr/>
                    <a:lstStyle/>
                    <a:p>
                      <a:pPr marL="0" marR="0">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S-2003-US-165</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13.04</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12.98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12.52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12.32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12.07</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11.88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9.03</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193">
                <a:tc>
                  <a:txBody>
                    <a:bodyPr/>
                    <a:lstStyle/>
                    <a:p>
                      <a:pPr marL="0" marR="0">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S-2003-US-704</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12.88</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12.86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12.71</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12.56</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12.40</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12.19</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12.02</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2060"/>
                          </a:solidFill>
                          <a:latin typeface="Times New Roman"/>
                          <a:ea typeface="Times New Roman"/>
                          <a:cs typeface="Times New Roman"/>
                        </a:rPr>
                        <a:t>11.75</a:t>
                      </a:r>
                      <a:endParaRPr lang="en-US" sz="140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solidFill>
                            <a:srgbClr val="002060"/>
                          </a:solidFill>
                          <a:latin typeface="Times New Roman"/>
                          <a:ea typeface="Times New Roman"/>
                          <a:cs typeface="Times New Roman"/>
                        </a:rPr>
                        <a:t>8.86</a:t>
                      </a:r>
                      <a:endParaRPr lang="en-US" sz="1400" dirty="0">
                        <a:solidFill>
                          <a:srgbClr val="00206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056">
                <a:tc gridSpan="10">
                  <a:txBody>
                    <a:bodyPr/>
                    <a:lstStyle/>
                    <a:p>
                      <a:pPr marL="0" marR="0" algn="ctr">
                        <a:lnSpc>
                          <a:spcPct val="115000"/>
                        </a:lnSpc>
                        <a:spcBef>
                          <a:spcPts val="0"/>
                        </a:spcBef>
                        <a:spcAft>
                          <a:spcPts val="0"/>
                        </a:spcAft>
                      </a:pPr>
                      <a:r>
                        <a:rPr lang="en-US" sz="1800" b="1" dirty="0">
                          <a:solidFill>
                            <a:srgbClr val="002060"/>
                          </a:solidFill>
                          <a:latin typeface="Times New Roman" pitchFamily="18" charset="0"/>
                          <a:ea typeface="Times New Roman"/>
                          <a:cs typeface="Times New Roman" pitchFamily="18" charset="0"/>
                        </a:rPr>
                        <a:t>Average</a:t>
                      </a: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800" b="1" dirty="0" smtClean="0">
                          <a:solidFill>
                            <a:srgbClr val="002060"/>
                          </a:solidFill>
                          <a:latin typeface="Times New Roman" pitchFamily="18" charset="0"/>
                          <a:ea typeface="Times New Roman"/>
                          <a:cs typeface="Times New Roman" pitchFamily="18" charset="0"/>
                        </a:rPr>
                        <a:t>9.22</a:t>
                      </a:r>
                      <a:endParaRPr lang="en-US" sz="1800" b="1" dirty="0">
                        <a:solidFill>
                          <a:srgbClr val="002060"/>
                        </a:solidFill>
                        <a:latin typeface="Times New Roman" pitchFamily="18" charset="0"/>
                        <a:ea typeface="Times New Roman"/>
                        <a:cs typeface="Times New Roman" pitchFamily="18" charset="0"/>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533400" y="5638800"/>
            <a:ext cx="8610600" cy="923330"/>
          </a:xfrm>
          <a:prstGeom prst="rect">
            <a:avLst/>
          </a:prstGeom>
          <a:noFill/>
        </p:spPr>
        <p:txBody>
          <a:bodyPr wrap="square" rtlCol="0">
            <a:spAutoFit/>
          </a:bodyPr>
          <a:lstStyle/>
          <a:p>
            <a:r>
              <a:rPr lang="en-US" dirty="0" smtClean="0"/>
              <a:t>LSD value @ alpha = 0.05</a:t>
            </a:r>
          </a:p>
          <a:p>
            <a:r>
              <a:rPr lang="en-US" dirty="0" smtClean="0"/>
              <a:t> Month = 0.02492,  Variety = 0.03525 , Days = 0.04317,  Month x variety = 0.06105 , Month x days =  0.07477, Days x variety = 0.1057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6200" y="1371600"/>
          <a:ext cx="8936954" cy="4724400"/>
        </p:xfrm>
        <a:graphic>
          <a:graphicData uri="http://schemas.openxmlformats.org/drawingml/2006/table">
            <a:tbl>
              <a:tblPr/>
              <a:tblGrid>
                <a:gridCol w="891191"/>
                <a:gridCol w="1323733"/>
                <a:gridCol w="891897"/>
                <a:gridCol w="891897"/>
                <a:gridCol w="1370648"/>
                <a:gridCol w="891897"/>
                <a:gridCol w="891897"/>
                <a:gridCol w="891897"/>
                <a:gridCol w="891897"/>
              </a:tblGrid>
              <a:tr h="377952">
                <a:tc rowSpan="2">
                  <a:txBody>
                    <a:bodyPr/>
                    <a:lstStyle/>
                    <a:p>
                      <a:pPr marL="0" marR="0" algn="ctr">
                        <a:spcBef>
                          <a:spcPts val="0"/>
                        </a:spcBef>
                        <a:spcAft>
                          <a:spcPts val="0"/>
                        </a:spcAft>
                      </a:pPr>
                      <a:r>
                        <a:rPr lang="en-US" sz="1400" b="1" dirty="0" err="1">
                          <a:solidFill>
                            <a:srgbClr val="002060"/>
                          </a:solidFill>
                          <a:latin typeface="Times New Roman"/>
                          <a:ea typeface="Times New Roman"/>
                        </a:rPr>
                        <a:t>Sr.No</a:t>
                      </a:r>
                      <a:r>
                        <a:rPr lang="en-US" sz="1400" b="1" dirty="0">
                          <a:solidFill>
                            <a:srgbClr val="002060"/>
                          </a:solidFill>
                          <a:latin typeface="Times New Roman"/>
                          <a:ea typeface="Times New Roman"/>
                        </a:rPr>
                        <a:t>.</a:t>
                      </a:r>
                      <a:endParaRPr lang="en-US" sz="1400" dirty="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b="1">
                          <a:solidFill>
                            <a:srgbClr val="002060"/>
                          </a:solidFill>
                          <a:latin typeface="Times New Roman"/>
                          <a:ea typeface="Times New Roman"/>
                        </a:rPr>
                        <a:t>Variety</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spcBef>
                          <a:spcPts val="0"/>
                        </a:spcBef>
                        <a:spcAft>
                          <a:spcPts val="0"/>
                        </a:spcAft>
                      </a:pPr>
                      <a:r>
                        <a:rPr lang="en-US" sz="1400" b="1">
                          <a:solidFill>
                            <a:srgbClr val="002060"/>
                          </a:solidFill>
                          <a:latin typeface="Times New Roman"/>
                          <a:ea typeface="Times New Roman"/>
                        </a:rPr>
                        <a:t>Loss of Farmer By Weight(Per Ton)</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4">
                  <a:txBody>
                    <a:bodyPr/>
                    <a:lstStyle/>
                    <a:p>
                      <a:pPr marL="0" marR="0" algn="ctr">
                        <a:spcBef>
                          <a:spcPts val="0"/>
                        </a:spcBef>
                        <a:spcAft>
                          <a:spcPts val="0"/>
                        </a:spcAft>
                      </a:pPr>
                      <a:r>
                        <a:rPr lang="en-US" sz="1400" b="1">
                          <a:solidFill>
                            <a:srgbClr val="002060"/>
                          </a:solidFill>
                          <a:latin typeface="Times New Roman"/>
                          <a:ea typeface="Times New Roman"/>
                        </a:rPr>
                        <a:t>Loss of Sugar(per 5000 TCD)</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944880">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400" b="1">
                          <a:solidFill>
                            <a:srgbClr val="002060"/>
                          </a:solidFill>
                          <a:latin typeface="Times New Roman"/>
                          <a:ea typeface="Times New Roman"/>
                        </a:rPr>
                        <a:t>Av. % Wt. Loss</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Wt. loss in Kg per ton</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a:solidFill>
                            <a:srgbClr val="002060"/>
                          </a:solidFill>
                          <a:latin typeface="Times New Roman"/>
                          <a:ea typeface="Times New Roman"/>
                        </a:rPr>
                        <a:t>Monetary</a:t>
                      </a:r>
                      <a:endParaRPr lang="en-US" sz="1400" dirty="0">
                        <a:solidFill>
                          <a:srgbClr val="002060"/>
                        </a:solidFill>
                        <a:latin typeface="Times New Roman"/>
                        <a:ea typeface="Times New Roman"/>
                      </a:endParaRPr>
                    </a:p>
                    <a:p>
                      <a:pPr marL="0" marR="0" algn="ctr">
                        <a:spcBef>
                          <a:spcPts val="0"/>
                        </a:spcBef>
                        <a:spcAft>
                          <a:spcPts val="0"/>
                        </a:spcAft>
                      </a:pPr>
                      <a:r>
                        <a:rPr lang="en-US" sz="1400" b="1" dirty="0">
                          <a:solidFill>
                            <a:srgbClr val="002060"/>
                          </a:solidFill>
                          <a:latin typeface="Times New Roman"/>
                          <a:ea typeface="Times New Roman"/>
                        </a:rPr>
                        <a:t>Loss Rs.(</a:t>
                      </a:r>
                      <a:r>
                        <a:rPr lang="en-US" sz="1400" b="1" dirty="0" smtClean="0">
                          <a:solidFill>
                            <a:srgbClr val="002060"/>
                          </a:solidFill>
                          <a:latin typeface="Times New Roman"/>
                          <a:ea typeface="Times New Roman"/>
                        </a:rPr>
                        <a:t>US$)</a:t>
                      </a:r>
                      <a:endParaRPr lang="en-US" sz="1400" dirty="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Loss in Sugar Recovery (%)</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Loss of Sugar in Tons</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Loss By Sugar Bags</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Valuation(Rs.) of Loss per Day</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928">
                <a:tc>
                  <a:txBody>
                    <a:bodyPr/>
                    <a:lstStyle/>
                    <a:p>
                      <a:pPr marL="0" marR="0" algn="ctr">
                        <a:spcBef>
                          <a:spcPts val="0"/>
                        </a:spcBef>
                        <a:spcAft>
                          <a:spcPts val="0"/>
                        </a:spcAft>
                      </a:pPr>
                      <a:r>
                        <a:rPr lang="en-US" sz="1400" b="1" dirty="0">
                          <a:solidFill>
                            <a:srgbClr val="002060"/>
                          </a:solidFill>
                          <a:latin typeface="Times New Roman"/>
                          <a:ea typeface="Times New Roman"/>
                        </a:rPr>
                        <a:t>1.</a:t>
                      </a:r>
                      <a:endParaRPr lang="en-US" sz="1400" dirty="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solidFill>
                            <a:srgbClr val="002060"/>
                          </a:solidFill>
                          <a:latin typeface="Times New Roman"/>
                          <a:ea typeface="Times New Roman"/>
                        </a:rPr>
                        <a:t>HSF-240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9.97</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99.7</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smtClean="0">
                          <a:solidFill>
                            <a:srgbClr val="002060"/>
                          </a:solidFill>
                          <a:latin typeface="Times New Roman"/>
                          <a:ea typeface="Times New Roman"/>
                        </a:rPr>
                        <a:t>498.5(US$ </a:t>
                      </a:r>
                      <a:r>
                        <a:rPr lang="en-US" sz="1400" b="1" dirty="0">
                          <a:solidFill>
                            <a:srgbClr val="002060"/>
                          </a:solidFill>
                          <a:latin typeface="Times New Roman"/>
                          <a:ea typeface="Times New Roman"/>
                        </a:rPr>
                        <a:t>5.73)</a:t>
                      </a:r>
                      <a:endParaRPr lang="en-US" sz="1400" dirty="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1.11</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55.5</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1110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4051500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928">
                <a:tc>
                  <a:txBody>
                    <a:bodyPr/>
                    <a:lstStyle/>
                    <a:p>
                      <a:pPr marL="0" marR="0" algn="ctr">
                        <a:spcBef>
                          <a:spcPts val="0"/>
                        </a:spcBef>
                        <a:spcAft>
                          <a:spcPts val="0"/>
                        </a:spcAft>
                      </a:pPr>
                      <a:r>
                        <a:rPr lang="en-US" sz="1400" b="1">
                          <a:solidFill>
                            <a:srgbClr val="002060"/>
                          </a:solidFill>
                          <a:latin typeface="Times New Roman"/>
                          <a:ea typeface="Times New Roman"/>
                        </a:rPr>
                        <a:t>2.</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solidFill>
                            <a:srgbClr val="002060"/>
                          </a:solidFill>
                          <a:latin typeface="Times New Roman"/>
                          <a:ea typeface="Times New Roman"/>
                        </a:rPr>
                        <a:t>S-2003-US-633</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10.43</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104.3</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smtClean="0">
                          <a:solidFill>
                            <a:srgbClr val="002060"/>
                          </a:solidFill>
                          <a:latin typeface="Times New Roman"/>
                          <a:ea typeface="Times New Roman"/>
                        </a:rPr>
                        <a:t>521.5(US $ 6.00</a:t>
                      </a:r>
                      <a:r>
                        <a:rPr lang="en-US" sz="1400" b="1" dirty="0">
                          <a:solidFill>
                            <a:srgbClr val="002060"/>
                          </a:solidFill>
                          <a:latin typeface="Times New Roman"/>
                          <a:ea typeface="Times New Roman"/>
                        </a:rPr>
                        <a:t>)</a:t>
                      </a:r>
                      <a:endParaRPr lang="en-US" sz="1400" dirty="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1.25</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62.5</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1250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4562500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928">
                <a:tc>
                  <a:txBody>
                    <a:bodyPr/>
                    <a:lstStyle/>
                    <a:p>
                      <a:pPr marL="0" marR="0" algn="ctr">
                        <a:spcBef>
                          <a:spcPts val="0"/>
                        </a:spcBef>
                        <a:spcAft>
                          <a:spcPts val="0"/>
                        </a:spcAft>
                      </a:pPr>
                      <a:r>
                        <a:rPr lang="en-US" sz="1400" b="1">
                          <a:solidFill>
                            <a:srgbClr val="002060"/>
                          </a:solidFill>
                          <a:latin typeface="Times New Roman"/>
                          <a:ea typeface="Times New Roman"/>
                        </a:rPr>
                        <a:t>3.</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solidFill>
                            <a:srgbClr val="002060"/>
                          </a:solidFill>
                          <a:latin typeface="Times New Roman"/>
                          <a:ea typeface="Times New Roman"/>
                        </a:rPr>
                        <a:t>S-2003-US-694</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10.68</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106.8</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smtClean="0">
                          <a:solidFill>
                            <a:srgbClr val="002060"/>
                          </a:solidFill>
                          <a:latin typeface="Times New Roman"/>
                          <a:ea typeface="Times New Roman"/>
                        </a:rPr>
                        <a:t>534.0(US$ </a:t>
                      </a:r>
                      <a:r>
                        <a:rPr lang="en-US" sz="1400" b="1" dirty="0">
                          <a:solidFill>
                            <a:srgbClr val="002060"/>
                          </a:solidFill>
                          <a:latin typeface="Times New Roman"/>
                          <a:ea typeface="Times New Roman"/>
                        </a:rPr>
                        <a:t>6.14)</a:t>
                      </a:r>
                      <a:endParaRPr lang="en-US" sz="1400" dirty="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1.16</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58.0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1160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4234000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928">
                <a:tc>
                  <a:txBody>
                    <a:bodyPr/>
                    <a:lstStyle/>
                    <a:p>
                      <a:pPr marL="0" marR="0" algn="ctr">
                        <a:spcBef>
                          <a:spcPts val="0"/>
                        </a:spcBef>
                        <a:spcAft>
                          <a:spcPts val="0"/>
                        </a:spcAft>
                      </a:pPr>
                      <a:r>
                        <a:rPr lang="en-US" sz="1400" b="1">
                          <a:solidFill>
                            <a:srgbClr val="002060"/>
                          </a:solidFill>
                          <a:latin typeface="Times New Roman"/>
                          <a:ea typeface="Times New Roman"/>
                        </a:rPr>
                        <a:t>4.</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solidFill>
                            <a:srgbClr val="002060"/>
                          </a:solidFill>
                          <a:latin typeface="Times New Roman"/>
                          <a:ea typeface="Times New Roman"/>
                        </a:rPr>
                        <a:t>S-2003-US-247</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a:solidFill>
                            <a:srgbClr val="002060"/>
                          </a:solidFill>
                          <a:latin typeface="Times New Roman"/>
                          <a:ea typeface="Times New Roman"/>
                        </a:rPr>
                        <a:t>10.98</a:t>
                      </a:r>
                      <a:endParaRPr lang="en-US" sz="1400" dirty="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109.8</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smtClean="0">
                          <a:solidFill>
                            <a:srgbClr val="002060"/>
                          </a:solidFill>
                          <a:latin typeface="Times New Roman"/>
                          <a:ea typeface="Times New Roman"/>
                        </a:rPr>
                        <a:t>549.0(US$ </a:t>
                      </a:r>
                      <a:r>
                        <a:rPr lang="en-US" sz="1400" b="1" dirty="0">
                          <a:solidFill>
                            <a:srgbClr val="002060"/>
                          </a:solidFill>
                          <a:latin typeface="Times New Roman"/>
                          <a:ea typeface="Times New Roman"/>
                        </a:rPr>
                        <a:t>6.31)</a:t>
                      </a:r>
                      <a:endParaRPr lang="en-US" sz="1400" dirty="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1.07</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53.5</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1070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3905500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928">
                <a:tc>
                  <a:txBody>
                    <a:bodyPr/>
                    <a:lstStyle/>
                    <a:p>
                      <a:pPr marL="0" marR="0" algn="ctr">
                        <a:spcBef>
                          <a:spcPts val="0"/>
                        </a:spcBef>
                        <a:spcAft>
                          <a:spcPts val="0"/>
                        </a:spcAft>
                      </a:pPr>
                      <a:r>
                        <a:rPr lang="en-US" sz="1400" b="1">
                          <a:solidFill>
                            <a:srgbClr val="002060"/>
                          </a:solidFill>
                          <a:latin typeface="Times New Roman"/>
                          <a:ea typeface="Times New Roman"/>
                        </a:rPr>
                        <a:t>5.</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solidFill>
                            <a:srgbClr val="002060"/>
                          </a:solidFill>
                          <a:latin typeface="Times New Roman"/>
                          <a:ea typeface="Times New Roman"/>
                        </a:rPr>
                        <a:t>S-2003-US-165</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10.04</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100.4</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smtClean="0">
                          <a:solidFill>
                            <a:srgbClr val="002060"/>
                          </a:solidFill>
                          <a:latin typeface="Times New Roman"/>
                          <a:ea typeface="Times New Roman"/>
                        </a:rPr>
                        <a:t>502.0(US$ </a:t>
                      </a:r>
                      <a:r>
                        <a:rPr lang="en-US" sz="1400" b="1" dirty="0">
                          <a:solidFill>
                            <a:srgbClr val="002060"/>
                          </a:solidFill>
                          <a:latin typeface="Times New Roman"/>
                          <a:ea typeface="Times New Roman"/>
                        </a:rPr>
                        <a:t>5.77)</a:t>
                      </a:r>
                      <a:endParaRPr lang="en-US" sz="1400" dirty="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1.10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55.0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1100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4015000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928">
                <a:tc>
                  <a:txBody>
                    <a:bodyPr/>
                    <a:lstStyle/>
                    <a:p>
                      <a:pPr marL="0" marR="0" algn="ctr">
                        <a:spcBef>
                          <a:spcPts val="0"/>
                        </a:spcBef>
                        <a:spcAft>
                          <a:spcPts val="0"/>
                        </a:spcAft>
                      </a:pPr>
                      <a:r>
                        <a:rPr lang="en-US" sz="1400" b="1">
                          <a:solidFill>
                            <a:srgbClr val="002060"/>
                          </a:solidFill>
                          <a:latin typeface="Times New Roman"/>
                          <a:ea typeface="Times New Roman"/>
                        </a:rPr>
                        <a:t>6.</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solidFill>
                            <a:srgbClr val="002060"/>
                          </a:solidFill>
                          <a:latin typeface="Times New Roman"/>
                          <a:ea typeface="Times New Roman"/>
                        </a:rPr>
                        <a:t>S-2003-US-704</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10.55</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105.5</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smtClean="0">
                          <a:solidFill>
                            <a:srgbClr val="002060"/>
                          </a:solidFill>
                          <a:latin typeface="Times New Roman"/>
                          <a:ea typeface="Times New Roman"/>
                        </a:rPr>
                        <a:t>527.5(US$ </a:t>
                      </a:r>
                      <a:r>
                        <a:rPr lang="en-US" sz="1400" b="1" dirty="0">
                          <a:solidFill>
                            <a:srgbClr val="002060"/>
                          </a:solidFill>
                          <a:latin typeface="Times New Roman"/>
                          <a:ea typeface="Times New Roman"/>
                        </a:rPr>
                        <a:t>6.07)</a:t>
                      </a:r>
                      <a:endParaRPr lang="en-US" sz="1400" dirty="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1.07</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53.5</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solidFill>
                            <a:srgbClr val="002060"/>
                          </a:solidFill>
                          <a:latin typeface="Times New Roman"/>
                          <a:ea typeface="Times New Roman"/>
                        </a:rPr>
                        <a:t>1070</a:t>
                      </a:r>
                      <a:endParaRPr lang="en-US" sz="140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a:solidFill>
                            <a:srgbClr val="002060"/>
                          </a:solidFill>
                          <a:latin typeface="Times New Roman"/>
                          <a:ea typeface="Times New Roman"/>
                        </a:rPr>
                        <a:t>3905500</a:t>
                      </a:r>
                      <a:endParaRPr lang="en-US" sz="1400" dirty="0">
                        <a:solidFill>
                          <a:srgbClr val="00206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itle 2"/>
          <p:cNvSpPr>
            <a:spLocks noGrp="1"/>
          </p:cNvSpPr>
          <p:nvPr>
            <p:ph type="title"/>
          </p:nvPr>
        </p:nvSpPr>
        <p:spPr>
          <a:xfrm>
            <a:off x="457200" y="762000"/>
            <a:ext cx="8229600" cy="1219200"/>
          </a:xfrm>
        </p:spPr>
        <p:txBody>
          <a:bodyPr>
            <a:noAutofit/>
          </a:bodyPr>
          <a:lstStyle/>
          <a:p>
            <a:r>
              <a:rPr sz="2800" b="1" smtClean="0">
                <a:solidFill>
                  <a:srgbClr val="FFFF00"/>
                </a:solidFill>
                <a:effectLst>
                  <a:outerShdw blurRad="38100" dist="38100" dir="2700000" algn="tl">
                    <a:srgbClr val="000000">
                      <a:alpha val="43137"/>
                    </a:srgbClr>
                  </a:outerShdw>
                </a:effectLst>
              </a:rPr>
              <a:t>Magnitude of Weight and Sugar Losses on 8</a:t>
            </a:r>
            <a:r>
              <a:rPr sz="2800" b="1" baseline="30000" smtClean="0">
                <a:solidFill>
                  <a:srgbClr val="FFFF00"/>
                </a:solidFill>
                <a:effectLst>
                  <a:outerShdw blurRad="38100" dist="38100" dir="2700000" algn="tl">
                    <a:srgbClr val="000000">
                      <a:alpha val="43137"/>
                    </a:srgbClr>
                  </a:outerShdw>
                </a:effectLst>
              </a:rPr>
              <a:t>th</a:t>
            </a:r>
            <a:r>
              <a:rPr sz="2800" b="1" smtClean="0">
                <a:solidFill>
                  <a:srgbClr val="FFFF00"/>
                </a:solidFill>
                <a:effectLst>
                  <a:outerShdw blurRad="38100" dist="38100" dir="2700000" algn="tl">
                    <a:srgbClr val="000000">
                      <a:alpha val="43137"/>
                    </a:srgbClr>
                  </a:outerShdw>
                </a:effectLst>
              </a:rPr>
              <a:t> Day</a:t>
            </a:r>
            <a:br>
              <a:rPr sz="2800" b="1" smtClean="0">
                <a:solidFill>
                  <a:srgbClr val="FFFF00"/>
                </a:solidFill>
                <a:effectLst>
                  <a:outerShdw blurRad="38100" dist="38100" dir="2700000" algn="tl">
                    <a:srgbClr val="000000">
                      <a:alpha val="43137"/>
                    </a:srgbClr>
                  </a:outerShdw>
                </a:effectLst>
              </a:rPr>
            </a:br>
            <a:r>
              <a:rPr sz="2800" b="1" smtClean="0">
                <a:solidFill>
                  <a:srgbClr val="FFFF00"/>
                </a:solidFill>
                <a:effectLst>
                  <a:outerShdw blurRad="38100" dist="38100" dir="2700000" algn="tl">
                    <a:srgbClr val="000000">
                      <a:alpha val="43137"/>
                    </a:srgbClr>
                  </a:outerShdw>
                </a:effectLst>
              </a:rPr>
              <a:t/>
            </a:r>
            <a:br>
              <a:rPr sz="2800" b="1" smtClean="0">
                <a:solidFill>
                  <a:srgbClr val="FFFF00"/>
                </a:solidFill>
                <a:effectLst>
                  <a:outerShdw blurRad="38100" dist="38100" dir="2700000" algn="tl">
                    <a:srgbClr val="000000">
                      <a:alpha val="43137"/>
                    </a:srgbClr>
                  </a:outerShdw>
                </a:effectLst>
              </a:rPr>
            </a:br>
            <a:endParaRPr lang="en-US" sz="2800" b="1" dirty="0">
              <a:solidFill>
                <a:srgbClr val="FFFF00"/>
              </a:solidFill>
              <a:effectLst>
                <a:outerShdw blurRad="38100" dist="38100" dir="2700000" algn="tl">
                  <a:srgbClr val="000000">
                    <a:alpha val="43137"/>
                  </a:srgbClr>
                </a:outerShdw>
              </a:effectLst>
            </a:endParaRPr>
          </a:p>
        </p:txBody>
      </p:sp>
      <p:sp>
        <p:nvSpPr>
          <p:cNvPr id="1025" name="Rectangle 1"/>
          <p:cNvSpPr>
            <a:spLocks noChangeArrowheads="1"/>
          </p:cNvSpPr>
          <p:nvPr/>
        </p:nvSpPr>
        <p:spPr bwMode="auto">
          <a:xfrm>
            <a:off x="309415" y="6324600"/>
            <a:ext cx="8682185"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Market Price of Sugar Bag on 11-09-2011 = Rs.3650/- per Bag   Currency Rate of US dollar on 23-08-2011 = Rs. 86.90/-per Dollar</a:t>
            </a:r>
            <a:r>
              <a:rPr kumimoji="0" lang="en-US" sz="11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4572000"/>
          </a:xfrm>
        </p:spPr>
        <p:txBody>
          <a:bodyPr/>
          <a:lstStyle/>
          <a:p>
            <a:pPr>
              <a:buNone/>
            </a:pPr>
            <a:r>
              <a:rPr lang="en-US" sz="28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Loss per acre</a:t>
            </a:r>
          </a:p>
          <a:p>
            <a:pPr>
              <a:buNone/>
            </a:pPr>
            <a:endParaRPr lang="en-US"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457200" y="1143000"/>
          <a:ext cx="8382000" cy="5156202"/>
        </p:xfrm>
        <a:graphic>
          <a:graphicData uri="http://schemas.openxmlformats.org/drawingml/2006/table">
            <a:tbl>
              <a:tblPr firstRow="1" bandRow="1">
                <a:tableStyleId>{5C22544A-7EE6-4342-B048-85BDC9FD1C3A}</a:tableStyleId>
              </a:tblPr>
              <a:tblGrid>
                <a:gridCol w="2794000"/>
                <a:gridCol w="2794000"/>
                <a:gridCol w="2794000"/>
              </a:tblGrid>
              <a:tr h="1501806">
                <a:tc>
                  <a:txBody>
                    <a:bodyPr/>
                    <a:lstStyle/>
                    <a:p>
                      <a:r>
                        <a:rPr lang="en-US" sz="2400" b="1" dirty="0" smtClean="0">
                          <a:solidFill>
                            <a:srgbClr val="002060"/>
                          </a:solidFill>
                          <a:latin typeface="Times New Roman" pitchFamily="18" charset="0"/>
                          <a:cs typeface="Times New Roman" pitchFamily="18" charset="0"/>
                        </a:rPr>
                        <a:t>Variety</a:t>
                      </a:r>
                      <a:endParaRPr lang="en-US" sz="2400" b="1" dirty="0">
                        <a:solidFill>
                          <a:srgbClr val="002060"/>
                        </a:solidFill>
                        <a:latin typeface="Times New Roman" pitchFamily="18" charset="0"/>
                        <a:cs typeface="Times New Roman" pitchFamily="18" charset="0"/>
                      </a:endParaRPr>
                    </a:p>
                  </a:txBody>
                  <a:tcPr>
                    <a:noFill/>
                  </a:tcPr>
                </a:tc>
                <a:tc>
                  <a:txBody>
                    <a:bodyPr/>
                    <a:lstStyle/>
                    <a:p>
                      <a:r>
                        <a:rPr lang="en-US" sz="2400" b="1" dirty="0" smtClean="0">
                          <a:solidFill>
                            <a:srgbClr val="002060"/>
                          </a:solidFill>
                          <a:latin typeface="Times New Roman" pitchFamily="18" charset="0"/>
                          <a:cs typeface="Times New Roman" pitchFamily="18" charset="0"/>
                        </a:rPr>
                        <a:t>Average yield</a:t>
                      </a:r>
                      <a:r>
                        <a:rPr lang="en-US" sz="2400" b="1" baseline="0" dirty="0" smtClean="0">
                          <a:solidFill>
                            <a:srgbClr val="002060"/>
                          </a:solidFill>
                          <a:latin typeface="Times New Roman" pitchFamily="18" charset="0"/>
                          <a:cs typeface="Times New Roman" pitchFamily="18" charset="0"/>
                        </a:rPr>
                        <a:t> (Mounds per acre)</a:t>
                      </a:r>
                      <a:endParaRPr lang="en-US" sz="2400" b="1" dirty="0">
                        <a:solidFill>
                          <a:srgbClr val="002060"/>
                        </a:solidFill>
                        <a:latin typeface="Times New Roman" pitchFamily="18" charset="0"/>
                        <a:cs typeface="Times New Roman" pitchFamily="18" charset="0"/>
                      </a:endParaRPr>
                    </a:p>
                  </a:txBody>
                  <a:tcPr>
                    <a:noFill/>
                  </a:tcPr>
                </a:tc>
                <a:tc>
                  <a:txBody>
                    <a:bodyPr/>
                    <a:lstStyle/>
                    <a:p>
                      <a:r>
                        <a:rPr lang="en-US" sz="2400" b="1" dirty="0" smtClean="0">
                          <a:solidFill>
                            <a:srgbClr val="002060"/>
                          </a:solidFill>
                          <a:latin typeface="Times New Roman" pitchFamily="18" charset="0"/>
                          <a:cs typeface="Times New Roman" pitchFamily="18" charset="0"/>
                        </a:rPr>
                        <a:t>Loss per acre(Rs)</a:t>
                      </a:r>
                      <a:endParaRPr lang="en-US" sz="2400" b="1" dirty="0">
                        <a:solidFill>
                          <a:srgbClr val="002060"/>
                        </a:solidFill>
                        <a:latin typeface="Times New Roman" pitchFamily="18" charset="0"/>
                        <a:cs typeface="Times New Roman" pitchFamily="18" charset="0"/>
                      </a:endParaRPr>
                    </a:p>
                  </a:txBody>
                  <a:tcPr>
                    <a:noFill/>
                  </a:tcPr>
                </a:tc>
              </a:tr>
              <a:tr h="609066">
                <a:tc>
                  <a:txBody>
                    <a:bodyPr/>
                    <a:lstStyle/>
                    <a:p>
                      <a:pPr marL="0" marR="0">
                        <a:lnSpc>
                          <a:spcPct val="115000"/>
                        </a:lnSpc>
                        <a:spcBef>
                          <a:spcPts val="0"/>
                        </a:spcBef>
                        <a:spcAft>
                          <a:spcPts val="0"/>
                        </a:spcAft>
                      </a:pPr>
                      <a:r>
                        <a:rPr lang="en-US" sz="2400" b="1" dirty="0" smtClean="0">
                          <a:solidFill>
                            <a:srgbClr val="002060"/>
                          </a:solidFill>
                          <a:latin typeface="Times New Roman" pitchFamily="18" charset="0"/>
                          <a:ea typeface="Times New Roman"/>
                          <a:cs typeface="Times New Roman" pitchFamily="18" charset="0"/>
                        </a:rPr>
                        <a:t>HSF-240</a:t>
                      </a:r>
                      <a:endParaRPr lang="en-US" sz="2400" b="1" dirty="0">
                        <a:solidFill>
                          <a:srgbClr val="002060"/>
                        </a:solidFill>
                        <a:latin typeface="Times New Roman" pitchFamily="18" charset="0"/>
                        <a:ea typeface="Times New Roman"/>
                        <a:cs typeface="Times New Roman" pitchFamily="18" charset="0"/>
                      </a:endParaRPr>
                    </a:p>
                  </a:txBody>
                  <a:tcPr marL="63280" marR="63280" marT="0" marB="0">
                    <a:noFill/>
                  </a:tcPr>
                </a:tc>
                <a:tc>
                  <a:txBody>
                    <a:bodyPr/>
                    <a:lstStyle/>
                    <a:p>
                      <a:pPr algn="ctr"/>
                      <a:r>
                        <a:rPr lang="en-US" sz="2400" b="1" dirty="0" smtClean="0">
                          <a:solidFill>
                            <a:srgbClr val="002060"/>
                          </a:solidFill>
                          <a:latin typeface="Times New Roman" pitchFamily="18" charset="0"/>
                          <a:cs typeface="Times New Roman" pitchFamily="18" charset="0"/>
                        </a:rPr>
                        <a:t>600</a:t>
                      </a:r>
                      <a:endParaRPr lang="en-US" sz="2400" b="1" dirty="0">
                        <a:solidFill>
                          <a:srgbClr val="002060"/>
                        </a:solidFill>
                        <a:latin typeface="Times New Roman" pitchFamily="18" charset="0"/>
                        <a:cs typeface="Times New Roman" pitchFamily="18" charset="0"/>
                      </a:endParaRPr>
                    </a:p>
                  </a:txBody>
                  <a:tcPr>
                    <a:noFill/>
                  </a:tcPr>
                </a:tc>
                <a:tc>
                  <a:txBody>
                    <a:bodyPr/>
                    <a:lstStyle/>
                    <a:p>
                      <a:pPr algn="ctr"/>
                      <a:r>
                        <a:rPr lang="en-US" sz="2400" b="1" dirty="0" smtClean="0">
                          <a:solidFill>
                            <a:srgbClr val="002060"/>
                          </a:solidFill>
                          <a:latin typeface="Times New Roman" pitchFamily="18" charset="0"/>
                          <a:cs typeface="Times New Roman" pitchFamily="18" charset="0"/>
                        </a:rPr>
                        <a:t>11964</a:t>
                      </a:r>
                      <a:endParaRPr lang="en-US" sz="2400" b="1" dirty="0">
                        <a:solidFill>
                          <a:srgbClr val="002060"/>
                        </a:solidFill>
                        <a:latin typeface="Times New Roman" pitchFamily="18" charset="0"/>
                        <a:cs typeface="Times New Roman" pitchFamily="18" charset="0"/>
                      </a:endParaRPr>
                    </a:p>
                  </a:txBody>
                  <a:tcPr>
                    <a:noFill/>
                  </a:tcPr>
                </a:tc>
              </a:tr>
              <a:tr h="609066">
                <a:tc>
                  <a:txBody>
                    <a:bodyPr/>
                    <a:lstStyle/>
                    <a:p>
                      <a:pPr marL="0" marR="0">
                        <a:lnSpc>
                          <a:spcPct val="115000"/>
                        </a:lnSpc>
                        <a:spcBef>
                          <a:spcPts val="0"/>
                        </a:spcBef>
                        <a:spcAft>
                          <a:spcPts val="0"/>
                        </a:spcAft>
                      </a:pPr>
                      <a:r>
                        <a:rPr lang="en-US" sz="2400" b="1" dirty="0">
                          <a:solidFill>
                            <a:srgbClr val="002060"/>
                          </a:solidFill>
                          <a:latin typeface="Times New Roman" pitchFamily="18" charset="0"/>
                          <a:ea typeface="Times New Roman"/>
                          <a:cs typeface="Times New Roman" pitchFamily="18" charset="0"/>
                        </a:rPr>
                        <a:t>S-2003-US-633</a:t>
                      </a:r>
                    </a:p>
                  </a:txBody>
                  <a:tcPr marL="63280" marR="63280" marT="0" marB="0">
                    <a:noFill/>
                  </a:tcPr>
                </a:tc>
                <a:tc>
                  <a:txBody>
                    <a:bodyPr/>
                    <a:lstStyle/>
                    <a:p>
                      <a:pPr algn="ctr"/>
                      <a:r>
                        <a:rPr lang="en-US" sz="2400" b="1" dirty="0" smtClean="0">
                          <a:solidFill>
                            <a:srgbClr val="002060"/>
                          </a:solidFill>
                          <a:latin typeface="Times New Roman" pitchFamily="18" charset="0"/>
                          <a:cs typeface="Times New Roman" pitchFamily="18" charset="0"/>
                        </a:rPr>
                        <a:t>700</a:t>
                      </a:r>
                      <a:endParaRPr lang="en-US" sz="2400" b="1" dirty="0">
                        <a:solidFill>
                          <a:srgbClr val="002060"/>
                        </a:solidFill>
                        <a:latin typeface="Times New Roman" pitchFamily="18" charset="0"/>
                        <a:cs typeface="Times New Roman" pitchFamily="18" charset="0"/>
                      </a:endParaRPr>
                    </a:p>
                  </a:txBody>
                  <a:tcPr>
                    <a:noFill/>
                  </a:tcPr>
                </a:tc>
                <a:tc>
                  <a:txBody>
                    <a:bodyPr/>
                    <a:lstStyle/>
                    <a:p>
                      <a:pPr algn="ctr"/>
                      <a:r>
                        <a:rPr lang="en-US" sz="2400" b="1" dirty="0" smtClean="0">
                          <a:solidFill>
                            <a:srgbClr val="002060"/>
                          </a:solidFill>
                          <a:latin typeface="Times New Roman" pitchFamily="18" charset="0"/>
                          <a:cs typeface="Times New Roman" pitchFamily="18" charset="0"/>
                        </a:rPr>
                        <a:t>14602</a:t>
                      </a:r>
                      <a:endParaRPr lang="en-US" sz="2400" b="1" dirty="0">
                        <a:solidFill>
                          <a:srgbClr val="002060"/>
                        </a:solidFill>
                        <a:latin typeface="Times New Roman" pitchFamily="18" charset="0"/>
                        <a:cs typeface="Times New Roman" pitchFamily="18" charset="0"/>
                      </a:endParaRPr>
                    </a:p>
                  </a:txBody>
                  <a:tcPr>
                    <a:noFill/>
                  </a:tcPr>
                </a:tc>
              </a:tr>
              <a:tr h="609066">
                <a:tc>
                  <a:txBody>
                    <a:bodyPr/>
                    <a:lstStyle/>
                    <a:p>
                      <a:pPr marL="0" marR="0">
                        <a:lnSpc>
                          <a:spcPct val="115000"/>
                        </a:lnSpc>
                        <a:spcBef>
                          <a:spcPts val="0"/>
                        </a:spcBef>
                        <a:spcAft>
                          <a:spcPts val="0"/>
                        </a:spcAft>
                      </a:pPr>
                      <a:r>
                        <a:rPr lang="en-US" sz="2400" b="1" dirty="0">
                          <a:solidFill>
                            <a:srgbClr val="002060"/>
                          </a:solidFill>
                          <a:latin typeface="Times New Roman" pitchFamily="18" charset="0"/>
                          <a:ea typeface="Times New Roman"/>
                          <a:cs typeface="Times New Roman" pitchFamily="18" charset="0"/>
                        </a:rPr>
                        <a:t>S-2003-US-694</a:t>
                      </a:r>
                    </a:p>
                  </a:txBody>
                  <a:tcPr marL="63280" marR="63280" marT="0" marB="0">
                    <a:noFill/>
                  </a:tcPr>
                </a:tc>
                <a:tc>
                  <a:txBody>
                    <a:bodyPr/>
                    <a:lstStyle/>
                    <a:p>
                      <a:pPr algn="ctr"/>
                      <a:r>
                        <a:rPr lang="en-US" sz="2400" b="1" dirty="0" smtClean="0">
                          <a:solidFill>
                            <a:srgbClr val="002060"/>
                          </a:solidFill>
                          <a:latin typeface="Times New Roman" pitchFamily="18" charset="0"/>
                          <a:cs typeface="Times New Roman" pitchFamily="18" charset="0"/>
                        </a:rPr>
                        <a:t>750</a:t>
                      </a:r>
                      <a:endParaRPr lang="en-US" sz="2400" b="1" dirty="0">
                        <a:solidFill>
                          <a:srgbClr val="002060"/>
                        </a:solidFill>
                        <a:latin typeface="Times New Roman" pitchFamily="18" charset="0"/>
                        <a:cs typeface="Times New Roman" pitchFamily="18" charset="0"/>
                      </a:endParaRPr>
                    </a:p>
                  </a:txBody>
                  <a:tcPr>
                    <a:noFill/>
                  </a:tcPr>
                </a:tc>
                <a:tc>
                  <a:txBody>
                    <a:bodyPr/>
                    <a:lstStyle/>
                    <a:p>
                      <a:pPr algn="ctr"/>
                      <a:r>
                        <a:rPr lang="en-US" sz="2400" b="1" dirty="0" smtClean="0">
                          <a:solidFill>
                            <a:srgbClr val="002060"/>
                          </a:solidFill>
                          <a:latin typeface="Times New Roman" pitchFamily="18" charset="0"/>
                          <a:cs typeface="Times New Roman" pitchFamily="18" charset="0"/>
                        </a:rPr>
                        <a:t>16020</a:t>
                      </a:r>
                      <a:endParaRPr lang="en-US" sz="2400" b="1" dirty="0">
                        <a:solidFill>
                          <a:srgbClr val="002060"/>
                        </a:solidFill>
                        <a:latin typeface="Times New Roman" pitchFamily="18" charset="0"/>
                        <a:cs typeface="Times New Roman" pitchFamily="18" charset="0"/>
                      </a:endParaRPr>
                    </a:p>
                  </a:txBody>
                  <a:tcPr>
                    <a:noFill/>
                  </a:tcPr>
                </a:tc>
              </a:tr>
              <a:tr h="609066">
                <a:tc>
                  <a:txBody>
                    <a:bodyPr/>
                    <a:lstStyle/>
                    <a:p>
                      <a:pPr marL="0" marR="0">
                        <a:lnSpc>
                          <a:spcPct val="115000"/>
                        </a:lnSpc>
                        <a:spcBef>
                          <a:spcPts val="0"/>
                        </a:spcBef>
                        <a:spcAft>
                          <a:spcPts val="0"/>
                        </a:spcAft>
                      </a:pPr>
                      <a:r>
                        <a:rPr lang="en-US" sz="2400" b="1" dirty="0">
                          <a:solidFill>
                            <a:srgbClr val="002060"/>
                          </a:solidFill>
                          <a:latin typeface="Times New Roman" pitchFamily="18" charset="0"/>
                          <a:ea typeface="Times New Roman"/>
                          <a:cs typeface="Times New Roman" pitchFamily="18" charset="0"/>
                        </a:rPr>
                        <a:t>S-2003-US-247</a:t>
                      </a:r>
                    </a:p>
                  </a:txBody>
                  <a:tcPr marL="63280" marR="63280" marT="0" marB="0">
                    <a:noFill/>
                  </a:tcPr>
                </a:tc>
                <a:tc>
                  <a:txBody>
                    <a:bodyPr/>
                    <a:lstStyle/>
                    <a:p>
                      <a:pPr algn="ctr"/>
                      <a:r>
                        <a:rPr lang="en-US" sz="2400" b="1" dirty="0" smtClean="0">
                          <a:solidFill>
                            <a:srgbClr val="002060"/>
                          </a:solidFill>
                          <a:latin typeface="Times New Roman" pitchFamily="18" charset="0"/>
                          <a:cs typeface="Times New Roman" pitchFamily="18" charset="0"/>
                        </a:rPr>
                        <a:t>850</a:t>
                      </a:r>
                      <a:endParaRPr lang="en-US" sz="2400" b="1" dirty="0">
                        <a:solidFill>
                          <a:srgbClr val="002060"/>
                        </a:solidFill>
                        <a:latin typeface="Times New Roman" pitchFamily="18" charset="0"/>
                        <a:cs typeface="Times New Roman" pitchFamily="18" charset="0"/>
                      </a:endParaRPr>
                    </a:p>
                  </a:txBody>
                  <a:tcPr>
                    <a:noFill/>
                  </a:tcPr>
                </a:tc>
                <a:tc>
                  <a:txBody>
                    <a:bodyPr/>
                    <a:lstStyle/>
                    <a:p>
                      <a:pPr algn="ctr"/>
                      <a:r>
                        <a:rPr lang="en-US" sz="2400" b="1" dirty="0" smtClean="0">
                          <a:solidFill>
                            <a:srgbClr val="002060"/>
                          </a:solidFill>
                          <a:latin typeface="Times New Roman" pitchFamily="18" charset="0"/>
                          <a:cs typeface="Times New Roman" pitchFamily="18" charset="0"/>
                        </a:rPr>
                        <a:t>18666</a:t>
                      </a:r>
                      <a:endParaRPr lang="en-US" sz="2400" b="1" dirty="0">
                        <a:solidFill>
                          <a:srgbClr val="002060"/>
                        </a:solidFill>
                        <a:latin typeface="Times New Roman" pitchFamily="18" charset="0"/>
                        <a:cs typeface="Times New Roman" pitchFamily="18" charset="0"/>
                      </a:endParaRPr>
                    </a:p>
                  </a:txBody>
                  <a:tcPr>
                    <a:noFill/>
                  </a:tcPr>
                </a:tc>
              </a:tr>
              <a:tr h="609066">
                <a:tc>
                  <a:txBody>
                    <a:bodyPr/>
                    <a:lstStyle/>
                    <a:p>
                      <a:pPr marL="0" marR="0">
                        <a:lnSpc>
                          <a:spcPct val="115000"/>
                        </a:lnSpc>
                        <a:spcBef>
                          <a:spcPts val="0"/>
                        </a:spcBef>
                        <a:spcAft>
                          <a:spcPts val="0"/>
                        </a:spcAft>
                      </a:pPr>
                      <a:r>
                        <a:rPr lang="en-US" sz="2400" b="1" dirty="0">
                          <a:solidFill>
                            <a:srgbClr val="002060"/>
                          </a:solidFill>
                          <a:latin typeface="Times New Roman" pitchFamily="18" charset="0"/>
                          <a:ea typeface="Times New Roman"/>
                          <a:cs typeface="Times New Roman" pitchFamily="18" charset="0"/>
                        </a:rPr>
                        <a:t>S-2003-US-165</a:t>
                      </a:r>
                    </a:p>
                  </a:txBody>
                  <a:tcPr marL="63280" marR="63280" marT="0" marB="0">
                    <a:noFill/>
                  </a:tcPr>
                </a:tc>
                <a:tc>
                  <a:txBody>
                    <a:bodyPr/>
                    <a:lstStyle/>
                    <a:p>
                      <a:pPr algn="ctr"/>
                      <a:r>
                        <a:rPr lang="en-US" sz="2400" b="1" dirty="0" smtClean="0">
                          <a:solidFill>
                            <a:srgbClr val="002060"/>
                          </a:solidFill>
                          <a:latin typeface="Times New Roman" pitchFamily="18" charset="0"/>
                          <a:cs typeface="Times New Roman" pitchFamily="18" charset="0"/>
                        </a:rPr>
                        <a:t>900</a:t>
                      </a:r>
                      <a:endParaRPr lang="en-US" sz="2400" b="1" dirty="0">
                        <a:solidFill>
                          <a:srgbClr val="002060"/>
                        </a:solidFill>
                        <a:latin typeface="Times New Roman" pitchFamily="18" charset="0"/>
                        <a:cs typeface="Times New Roman" pitchFamily="18" charset="0"/>
                      </a:endParaRPr>
                    </a:p>
                  </a:txBody>
                  <a:tcPr>
                    <a:noFill/>
                  </a:tcPr>
                </a:tc>
                <a:tc>
                  <a:txBody>
                    <a:bodyPr/>
                    <a:lstStyle/>
                    <a:p>
                      <a:pPr algn="ctr"/>
                      <a:r>
                        <a:rPr lang="en-US" sz="2400" b="1" dirty="0" smtClean="0">
                          <a:solidFill>
                            <a:srgbClr val="002060"/>
                          </a:solidFill>
                          <a:latin typeface="Times New Roman" pitchFamily="18" charset="0"/>
                          <a:cs typeface="Times New Roman" pitchFamily="18" charset="0"/>
                        </a:rPr>
                        <a:t>18072</a:t>
                      </a:r>
                      <a:endParaRPr lang="en-US" sz="2400" b="1" dirty="0">
                        <a:solidFill>
                          <a:srgbClr val="002060"/>
                        </a:solidFill>
                        <a:latin typeface="Times New Roman" pitchFamily="18" charset="0"/>
                        <a:cs typeface="Times New Roman" pitchFamily="18" charset="0"/>
                      </a:endParaRPr>
                    </a:p>
                  </a:txBody>
                  <a:tcPr>
                    <a:noFill/>
                  </a:tcPr>
                </a:tc>
              </a:tr>
              <a:tr h="609066">
                <a:tc>
                  <a:txBody>
                    <a:bodyPr/>
                    <a:lstStyle/>
                    <a:p>
                      <a:pPr marL="0" marR="0">
                        <a:lnSpc>
                          <a:spcPct val="115000"/>
                        </a:lnSpc>
                        <a:spcBef>
                          <a:spcPts val="0"/>
                        </a:spcBef>
                        <a:spcAft>
                          <a:spcPts val="0"/>
                        </a:spcAft>
                      </a:pPr>
                      <a:r>
                        <a:rPr lang="en-US" sz="2400" b="1" dirty="0">
                          <a:solidFill>
                            <a:srgbClr val="002060"/>
                          </a:solidFill>
                          <a:latin typeface="Times New Roman" pitchFamily="18" charset="0"/>
                          <a:ea typeface="Times New Roman"/>
                          <a:cs typeface="Times New Roman" pitchFamily="18" charset="0"/>
                        </a:rPr>
                        <a:t>S-2003-US-704</a:t>
                      </a:r>
                    </a:p>
                  </a:txBody>
                  <a:tcPr marL="63280" marR="63280" marT="0" marB="0">
                    <a:noFill/>
                  </a:tcPr>
                </a:tc>
                <a:tc>
                  <a:txBody>
                    <a:bodyPr/>
                    <a:lstStyle/>
                    <a:p>
                      <a:pPr algn="ctr"/>
                      <a:r>
                        <a:rPr lang="en-US" sz="2400" b="1" dirty="0" smtClean="0">
                          <a:solidFill>
                            <a:srgbClr val="002060"/>
                          </a:solidFill>
                          <a:latin typeface="Times New Roman" pitchFamily="18" charset="0"/>
                          <a:cs typeface="Times New Roman" pitchFamily="18" charset="0"/>
                        </a:rPr>
                        <a:t>1000</a:t>
                      </a:r>
                      <a:endParaRPr lang="en-US" sz="2400" b="1" dirty="0">
                        <a:solidFill>
                          <a:srgbClr val="002060"/>
                        </a:solidFill>
                        <a:latin typeface="Times New Roman" pitchFamily="18" charset="0"/>
                        <a:cs typeface="Times New Roman" pitchFamily="18" charset="0"/>
                      </a:endParaRPr>
                    </a:p>
                  </a:txBody>
                  <a:tcPr>
                    <a:noFill/>
                  </a:tcPr>
                </a:tc>
                <a:tc>
                  <a:txBody>
                    <a:bodyPr/>
                    <a:lstStyle/>
                    <a:p>
                      <a:pPr algn="ctr"/>
                      <a:r>
                        <a:rPr lang="en-US" sz="2400" b="1" dirty="0" smtClean="0">
                          <a:solidFill>
                            <a:srgbClr val="002060"/>
                          </a:solidFill>
                          <a:latin typeface="Times New Roman" pitchFamily="18" charset="0"/>
                          <a:cs typeface="Times New Roman" pitchFamily="18" charset="0"/>
                        </a:rPr>
                        <a:t>21100</a:t>
                      </a:r>
                      <a:endParaRPr lang="en-US" sz="2400" b="1" dirty="0">
                        <a:solidFill>
                          <a:srgbClr val="002060"/>
                        </a:solidFill>
                        <a:latin typeface="Times New Roman" pitchFamily="18" charset="0"/>
                        <a:cs typeface="Times New Roman" pitchFamily="18" charset="0"/>
                      </a:endParaRPr>
                    </a:p>
                  </a:txBody>
                  <a:tcP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838200"/>
            <a:ext cx="8458200" cy="685800"/>
          </a:xfrm>
        </p:spPr>
        <p:txBody>
          <a:bodyPr>
            <a:noAutofit/>
          </a:bodyPr>
          <a:lstStyle/>
          <a:p>
            <a:r>
              <a:rPr lang="en-US" sz="3600" b="1" dirty="0" smtClean="0">
                <a:solidFill>
                  <a:srgbClr val="FFFF00"/>
                </a:solidFill>
              </a:rPr>
              <a:t>Post harvest losses in Promising Sugarcane </a:t>
            </a:r>
            <a:r>
              <a:rPr lang="en-US" sz="3600" b="1" dirty="0" smtClean="0">
                <a:solidFill>
                  <a:srgbClr val="FFFF00"/>
                </a:solidFill>
                <a:effectLst>
                  <a:outerShdw blurRad="38100" dist="38100" dir="2700000" algn="tl">
                    <a:srgbClr val="000000">
                      <a:alpha val="43137"/>
                    </a:srgbClr>
                  </a:outerShdw>
                </a:effectLst>
              </a:rPr>
              <a:t>Genotypes</a:t>
            </a:r>
          </a:p>
          <a:p>
            <a:endParaRPr lang="en-US" sz="3600" b="1" dirty="0">
              <a:solidFill>
                <a:srgbClr val="FFFF00"/>
              </a:solidFill>
            </a:endParaRPr>
          </a:p>
        </p:txBody>
      </p:sp>
      <p:sp>
        <p:nvSpPr>
          <p:cNvPr id="2" name="Title 1"/>
          <p:cNvSpPr>
            <a:spLocks noGrp="1"/>
          </p:cNvSpPr>
          <p:nvPr>
            <p:ph type="ctrTitle"/>
          </p:nvPr>
        </p:nvSpPr>
        <p:spPr>
          <a:xfrm>
            <a:off x="457200" y="1433732"/>
            <a:ext cx="8305800" cy="4967068"/>
          </a:xfrm>
        </p:spPr>
        <p:txBody>
          <a:bodyPr/>
          <a:lstStyle/>
          <a:p>
            <a:r>
              <a:rPr lang="en-US" sz="3200" b="1" dirty="0" smtClean="0">
                <a:solidFill>
                  <a:srgbClr val="0070C0"/>
                </a:solidFill>
              </a:rPr>
              <a:t>B</a:t>
            </a:r>
            <a:r>
              <a:rPr sz="3200" b="1" smtClean="0">
                <a:solidFill>
                  <a:srgbClr val="0070C0"/>
                </a:solidFill>
              </a:rPr>
              <a:t>y </a:t>
            </a:r>
            <a:br>
              <a:rPr sz="3200" b="1" smtClean="0">
                <a:solidFill>
                  <a:srgbClr val="0070C0"/>
                </a:solidFill>
              </a:rPr>
            </a:br>
            <a:r>
              <a:rPr sz="3200" b="1" smtClean="0">
                <a:solidFill>
                  <a:srgbClr val="0070C0"/>
                </a:solidFill>
              </a:rPr>
              <a:t> </a:t>
            </a:r>
            <a:br>
              <a:rPr sz="3200" b="1" smtClean="0">
                <a:solidFill>
                  <a:srgbClr val="0070C0"/>
                </a:solidFill>
              </a:rPr>
            </a:br>
            <a:r>
              <a:rPr sz="3200" b="1" smtClean="0">
                <a:solidFill>
                  <a:srgbClr val="0070C0"/>
                </a:solidFill>
              </a:rPr>
              <a:t>Ghulam Abbas</a:t>
            </a:r>
            <a:br>
              <a:rPr sz="3200" b="1" smtClean="0">
                <a:solidFill>
                  <a:srgbClr val="0070C0"/>
                </a:solidFill>
              </a:rPr>
            </a:br>
            <a:r>
              <a:rPr sz="3200" b="1" smtClean="0">
                <a:solidFill>
                  <a:srgbClr val="0070C0"/>
                </a:solidFill>
              </a:rPr>
              <a:t>Assistant Agri. Chemist</a:t>
            </a:r>
            <a:r>
              <a:rPr sz="3200" b="1" smtClean="0"/>
              <a:t/>
            </a:r>
            <a:br>
              <a:rPr sz="3200" b="1" smtClean="0"/>
            </a:br>
            <a:r>
              <a:rPr sz="3200" b="1" smtClean="0"/>
              <a:t/>
            </a:r>
            <a:br>
              <a:rPr sz="3200" b="1" smtClean="0"/>
            </a:br>
            <a:r>
              <a:rPr sz="3200" b="1" smtClean="0"/>
              <a:t/>
            </a:r>
            <a:br>
              <a:rPr sz="3200" b="1" smtClean="0"/>
            </a:br>
            <a:r>
              <a:rPr sz="3200" b="1" smtClean="0">
                <a:solidFill>
                  <a:schemeClr val="accent6">
                    <a:lumMod val="50000"/>
                  </a:schemeClr>
                </a:solidFill>
              </a:rPr>
              <a:t>Sugarcane Research Institute, Faisalabad</a:t>
            </a:r>
            <a:endParaRPr lang="en-US" sz="3200" b="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800" b="1" dirty="0" smtClean="0">
                <a:solidFill>
                  <a:srgbClr val="FFFF00"/>
                </a:solidFill>
              </a:rPr>
              <a:t>How to overcome post harvest losses.</a:t>
            </a:r>
          </a:p>
          <a:p>
            <a:pPr lvl="0"/>
            <a:r>
              <a:rPr lang="en-US" dirty="0" smtClean="0">
                <a:solidFill>
                  <a:srgbClr val="002060"/>
                </a:solidFill>
              </a:rPr>
              <a:t>In view of high post harvest weight and sugar losses with consequently lower recovery in many sugar units in Punjab. It is suggested that the time between cut-to-crush should be reduced to 72 hours for manually harvested whole-stalk</a:t>
            </a:r>
            <a:endParaRPr lang="en-US" dirty="0">
              <a:solidFill>
                <a:srgbClr val="002060"/>
              </a:solidFill>
            </a:endParaRPr>
          </a:p>
        </p:txBody>
      </p:sp>
      <p:sp>
        <p:nvSpPr>
          <p:cNvPr id="3" name="Title 2"/>
          <p:cNvSpPr>
            <a:spLocks noGrp="1"/>
          </p:cNvSpPr>
          <p:nvPr>
            <p:ph type="title"/>
          </p:nvPr>
        </p:nvSpPr>
        <p:spPr/>
        <p:txBody>
          <a:bodyPr>
            <a:normAutofit/>
          </a:bodyPr>
          <a:lstStyle/>
          <a:p>
            <a:r>
              <a:rPr sz="4500" b="1" smtClean="0">
                <a:solidFill>
                  <a:srgbClr val="FFFF00"/>
                </a:solidFill>
                <a:effectLst/>
              </a:rPr>
              <a:t>Conclusions &amp; Suggestions</a:t>
            </a:r>
            <a:endParaRPr sz="4500" b="1">
              <a:solidFill>
                <a:srgbClr val="FFFF00"/>
              </a:solidFill>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r>
              <a:rPr lang="en-US" sz="2800" dirty="0" smtClean="0">
                <a:solidFill>
                  <a:srgbClr val="002060"/>
                </a:solidFill>
                <a:latin typeface="Times New Roman" pitchFamily="18" charset="0"/>
                <a:cs typeface="Times New Roman" pitchFamily="18" charset="0"/>
              </a:rPr>
              <a:t>Reduce heat load by keeping cane in shaded place, spraying water (10 L/tone cane), or by covering with trash and sprinkling water on it. </a:t>
            </a:r>
          </a:p>
          <a:p>
            <a:pPr lvl="0"/>
            <a:r>
              <a:rPr lang="en-US" sz="2800" dirty="0" smtClean="0">
                <a:solidFill>
                  <a:srgbClr val="002060"/>
                </a:solidFill>
                <a:latin typeface="Times New Roman" pitchFamily="18" charset="0"/>
                <a:cs typeface="Times New Roman" pitchFamily="18" charset="0"/>
              </a:rPr>
              <a:t>Killing the bacteria producing dextran, by using bactericides (Bactrinol-200 </a:t>
            </a:r>
            <a:r>
              <a:rPr lang="en-US" sz="2800" dirty="0" err="1" smtClean="0">
                <a:solidFill>
                  <a:srgbClr val="002060"/>
                </a:solidFill>
                <a:latin typeface="Times New Roman" pitchFamily="18" charset="0"/>
                <a:cs typeface="Times New Roman" pitchFamily="18" charset="0"/>
              </a:rPr>
              <a:t>ppm</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Actin</a:t>
            </a:r>
            <a:r>
              <a:rPr lang="en-US" sz="2800" dirty="0" smtClean="0">
                <a:solidFill>
                  <a:srgbClr val="002060"/>
                </a:solidFill>
                <a:latin typeface="Times New Roman" pitchFamily="18" charset="0"/>
                <a:cs typeface="Times New Roman" pitchFamily="18" charset="0"/>
              </a:rPr>
              <a:t> ID 0.15 % solution, </a:t>
            </a:r>
            <a:r>
              <a:rPr lang="en-US" sz="2800" dirty="0" err="1" smtClean="0">
                <a:solidFill>
                  <a:srgbClr val="002060"/>
                </a:solidFill>
                <a:latin typeface="Times New Roman" pitchFamily="18" charset="0"/>
                <a:cs typeface="Times New Roman" pitchFamily="18" charset="0"/>
              </a:rPr>
              <a:t>Leukokil</a:t>
            </a:r>
            <a:r>
              <a:rPr lang="en-US" sz="2800" dirty="0" smtClean="0">
                <a:solidFill>
                  <a:srgbClr val="002060"/>
                </a:solidFill>
                <a:latin typeface="Times New Roman" pitchFamily="18" charset="0"/>
                <a:cs typeface="Times New Roman" pitchFamily="18" charset="0"/>
              </a:rPr>
              <a:t> -1% solution) dipping cut ends in it for 5 minutes</a:t>
            </a:r>
          </a:p>
          <a:p>
            <a:pPr lvl="0"/>
            <a:r>
              <a:rPr lang="en-US" sz="2800" dirty="0" smtClean="0">
                <a:solidFill>
                  <a:srgbClr val="002060"/>
                </a:solidFill>
                <a:latin typeface="Times New Roman" pitchFamily="18" charset="0"/>
                <a:cs typeface="Times New Roman" pitchFamily="18" charset="0"/>
              </a:rPr>
              <a:t>Preventing inversion by using inhibitors for </a:t>
            </a:r>
            <a:r>
              <a:rPr lang="en-US" sz="2800" dirty="0" err="1" smtClean="0">
                <a:solidFill>
                  <a:srgbClr val="002060"/>
                </a:solidFill>
                <a:latin typeface="Times New Roman" pitchFamily="18" charset="0"/>
                <a:cs typeface="Times New Roman" pitchFamily="18" charset="0"/>
              </a:rPr>
              <a:t>invertase</a:t>
            </a:r>
            <a:r>
              <a:rPr lang="en-US" sz="2800" dirty="0" smtClean="0">
                <a:solidFill>
                  <a:srgbClr val="002060"/>
                </a:solidFill>
                <a:latin typeface="Times New Roman" pitchFamily="18" charset="0"/>
                <a:cs typeface="Times New Roman" pitchFamily="18" charset="0"/>
              </a:rPr>
              <a:t> enzyme activity. </a:t>
            </a:r>
          </a:p>
          <a:p>
            <a:pPr lvl="0"/>
            <a:r>
              <a:rPr lang="en-US" sz="2800" dirty="0" smtClean="0">
                <a:solidFill>
                  <a:srgbClr val="002060"/>
                </a:solidFill>
                <a:latin typeface="Times New Roman" pitchFamily="18" charset="0"/>
                <a:cs typeface="Times New Roman" pitchFamily="18" charset="0"/>
              </a:rPr>
              <a:t>Spray of 25 </a:t>
            </a:r>
            <a:r>
              <a:rPr lang="en-US" sz="2800" dirty="0" err="1" smtClean="0">
                <a:solidFill>
                  <a:srgbClr val="002060"/>
                </a:solidFill>
                <a:latin typeface="Times New Roman" pitchFamily="18" charset="0"/>
                <a:cs typeface="Times New Roman" pitchFamily="18" charset="0"/>
              </a:rPr>
              <a:t>mM</a:t>
            </a:r>
            <a:r>
              <a:rPr lang="en-US" sz="2800" dirty="0" smtClean="0">
                <a:solidFill>
                  <a:srgbClr val="002060"/>
                </a:solidFill>
                <a:latin typeface="Times New Roman" pitchFamily="18" charset="0"/>
                <a:cs typeface="Times New Roman" pitchFamily="18" charset="0"/>
              </a:rPr>
              <a:t> KMnO</a:t>
            </a:r>
            <a:r>
              <a:rPr lang="en-US" sz="2800" baseline="-25000" dirty="0" smtClean="0">
                <a:solidFill>
                  <a:srgbClr val="002060"/>
                </a:solidFill>
                <a:latin typeface="Times New Roman" pitchFamily="18" charset="0"/>
                <a:cs typeface="Times New Roman" pitchFamily="18" charset="0"/>
              </a:rPr>
              <a:t>4</a:t>
            </a:r>
            <a:r>
              <a:rPr lang="en-US" sz="2800" dirty="0" smtClean="0">
                <a:solidFill>
                  <a:srgbClr val="002060"/>
                </a:solidFill>
                <a:latin typeface="Times New Roman" pitchFamily="18" charset="0"/>
                <a:cs typeface="Times New Roman" pitchFamily="18" charset="0"/>
              </a:rPr>
              <a:t> + 25 </a:t>
            </a:r>
            <a:r>
              <a:rPr lang="en-US" sz="2800" dirty="0" err="1" smtClean="0">
                <a:solidFill>
                  <a:srgbClr val="002060"/>
                </a:solidFill>
                <a:latin typeface="Times New Roman" pitchFamily="18" charset="0"/>
                <a:cs typeface="Times New Roman" pitchFamily="18" charset="0"/>
              </a:rPr>
              <a:t>mM</a:t>
            </a:r>
            <a:r>
              <a:rPr lang="en-US" sz="2800" dirty="0" smtClean="0">
                <a:solidFill>
                  <a:srgbClr val="002060"/>
                </a:solidFill>
                <a:latin typeface="Times New Roman" pitchFamily="18" charset="0"/>
                <a:cs typeface="Times New Roman" pitchFamily="18" charset="0"/>
              </a:rPr>
              <a:t> Sodium </a:t>
            </a:r>
            <a:r>
              <a:rPr lang="en-US" sz="2800" dirty="0" err="1" smtClean="0">
                <a:solidFill>
                  <a:srgbClr val="002060"/>
                </a:solidFill>
                <a:latin typeface="Times New Roman" pitchFamily="18" charset="0"/>
                <a:cs typeface="Times New Roman" pitchFamily="18" charset="0"/>
              </a:rPr>
              <a:t>metasilicate</a:t>
            </a:r>
            <a:r>
              <a:rPr lang="en-US" sz="2800" dirty="0" smtClean="0">
                <a:solidFill>
                  <a:srgbClr val="002060"/>
                </a:solidFill>
                <a:latin typeface="Times New Roman" pitchFamily="18" charset="0"/>
                <a:cs typeface="Times New Roman" pitchFamily="18" charset="0"/>
              </a:rPr>
              <a:t> on the canes. </a:t>
            </a:r>
          </a:p>
          <a:p>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sz="3800" b="1" smtClean="0">
                <a:solidFill>
                  <a:srgbClr val="FFFF00"/>
                </a:solidFill>
              </a:rPr>
              <a:t>Reducing the heat load </a:t>
            </a:r>
            <a:endParaRPr sz="3800">
              <a:solidFill>
                <a:srgbClr val="FFFF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2057400"/>
            <a:ext cx="8229600" cy="4572000"/>
          </a:xfrm>
        </p:spPr>
        <p:txBody>
          <a:bodyPr>
            <a:normAutofit/>
          </a:bodyPr>
          <a:lstStyle/>
          <a:p>
            <a:pPr>
              <a:buNone/>
            </a:pPr>
            <a:r>
              <a:rPr lang="en-US" sz="14000" dirty="0" smtClean="0">
                <a:solidFill>
                  <a:schemeClr val="tx2">
                    <a:lumMod val="10000"/>
                  </a:schemeClr>
                </a:solidFill>
              </a:rPr>
              <a:t>  </a:t>
            </a:r>
            <a:r>
              <a:rPr lang="en-US" sz="14000" dirty="0" smtClean="0">
                <a:solidFill>
                  <a:schemeClr val="accent5">
                    <a:lumMod val="75000"/>
                  </a:schemeClr>
                </a:solidFill>
              </a:rPr>
              <a:t>Thanks</a:t>
            </a:r>
            <a:endParaRPr lang="en-US" sz="14000" dirty="0">
              <a:solidFill>
                <a:schemeClr val="accent5">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solidFill>
                  <a:srgbClr val="002060"/>
                </a:solidFill>
              </a:rPr>
              <a:t>Identification  of cane genotypes to post harvest deterioration is needed to device scientific supply and crushing schedule with minimal loss of recover able sugar.</a:t>
            </a:r>
          </a:p>
          <a:p>
            <a:endParaRPr lang="en-US" dirty="0" smtClean="0"/>
          </a:p>
          <a:p>
            <a:pPr>
              <a:buNone/>
            </a:pPr>
            <a:endParaRPr lang="en-US" dirty="0"/>
          </a:p>
        </p:txBody>
      </p:sp>
      <p:sp>
        <p:nvSpPr>
          <p:cNvPr id="3" name="Title 2"/>
          <p:cNvSpPr>
            <a:spLocks noGrp="1"/>
          </p:cNvSpPr>
          <p:nvPr>
            <p:ph type="title"/>
          </p:nvPr>
        </p:nvSpPr>
        <p:spPr>
          <a:xfrm>
            <a:off x="457200" y="457200"/>
            <a:ext cx="8229600" cy="1219200"/>
          </a:xfrm>
        </p:spPr>
        <p:txBody>
          <a:bodyPr>
            <a:normAutofit fontScale="90000"/>
          </a:bodyPr>
          <a:lstStyle/>
          <a:p>
            <a:r>
              <a:rPr sz="5000" b="1" smtClean="0">
                <a:solidFill>
                  <a:srgbClr val="FFFF00"/>
                </a:solidFill>
                <a:effectLst>
                  <a:outerShdw blurRad="38100" dist="38100" dir="2700000" algn="tl">
                    <a:srgbClr val="000000">
                      <a:alpha val="43137"/>
                    </a:srgbClr>
                  </a:outerShdw>
                </a:effectLst>
              </a:rPr>
              <a:t>Significance</a:t>
            </a:r>
            <a:r>
              <a:rPr sz="5000" b="1" smtClean="0">
                <a:solidFill>
                  <a:schemeClr val="tx2"/>
                </a:solidFill>
                <a:effectLst>
                  <a:outerShdw blurRad="38100" dist="38100" dir="2700000" algn="tl">
                    <a:srgbClr val="000000">
                      <a:alpha val="43137"/>
                    </a:srgbClr>
                  </a:outerShdw>
                </a:effectLst>
              </a:rPr>
              <a:t> </a:t>
            </a:r>
            <a:r>
              <a:rPr smtClean="0"/>
              <a:t/>
            </a:r>
            <a:br>
              <a:rPr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solidFill>
                  <a:srgbClr val="002060"/>
                </a:solidFill>
              </a:rPr>
              <a:t>To indentify  the promising sugarcane genotypes with better juice quality maintenance during post harvest period in order to select the varieties most resistant to the post harvest inversion by the breeders for crossing program to develop the desirable genotypes. </a:t>
            </a:r>
          </a:p>
          <a:p>
            <a:endParaRPr lang="en-US" dirty="0" smtClean="0"/>
          </a:p>
          <a:p>
            <a:pPr>
              <a:buNone/>
            </a:pPr>
            <a:endParaRPr lang="en-US" dirty="0"/>
          </a:p>
        </p:txBody>
      </p:sp>
      <p:sp>
        <p:nvSpPr>
          <p:cNvPr id="3" name="Title 2"/>
          <p:cNvSpPr>
            <a:spLocks noGrp="1"/>
          </p:cNvSpPr>
          <p:nvPr>
            <p:ph type="title"/>
          </p:nvPr>
        </p:nvSpPr>
        <p:spPr>
          <a:xfrm>
            <a:off x="457200" y="457200"/>
            <a:ext cx="8229600" cy="1219200"/>
          </a:xfrm>
        </p:spPr>
        <p:txBody>
          <a:bodyPr>
            <a:normAutofit fontScale="90000"/>
          </a:bodyPr>
          <a:lstStyle/>
          <a:p>
            <a:r>
              <a:rPr sz="5000" b="1" smtClean="0">
                <a:solidFill>
                  <a:srgbClr val="FFFF00"/>
                </a:solidFill>
                <a:effectLst>
                  <a:outerShdw blurRad="38100" dist="38100" dir="2700000" algn="tl">
                    <a:srgbClr val="000000">
                      <a:alpha val="43137"/>
                    </a:srgbClr>
                  </a:outerShdw>
                </a:effectLst>
              </a:rPr>
              <a:t>Objectives</a:t>
            </a:r>
            <a:r>
              <a:rPr sz="5000" b="1" smtClean="0">
                <a:solidFill>
                  <a:schemeClr val="tx2"/>
                </a:solidFill>
                <a:effectLst>
                  <a:outerShdw blurRad="38100" dist="38100" dir="2700000" algn="tl">
                    <a:srgbClr val="000000">
                      <a:alpha val="43137"/>
                    </a:srgbClr>
                  </a:outerShdw>
                </a:effectLst>
              </a:rPr>
              <a:t> </a:t>
            </a:r>
            <a:r>
              <a:rPr smtClean="0"/>
              <a:t/>
            </a:r>
            <a:br>
              <a:rPr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53000"/>
          </a:xfrm>
        </p:spPr>
        <p:txBody>
          <a:bodyPr>
            <a:normAutofit/>
          </a:bodyPr>
          <a:lstStyle/>
          <a:p>
            <a:pPr lvl="0"/>
            <a:r>
              <a:rPr lang="en-US" dirty="0" smtClean="0">
                <a:solidFill>
                  <a:srgbClr val="002060"/>
                </a:solidFill>
              </a:rPr>
              <a:t>Sugarcane has poor post harvest as well as post maturity keeping quality due to which sugar deterioration of harvested canes starts immediately.</a:t>
            </a:r>
          </a:p>
          <a:p>
            <a:pPr lvl="0"/>
            <a:r>
              <a:rPr lang="en-US" dirty="0" smtClean="0">
                <a:solidFill>
                  <a:srgbClr val="002060"/>
                </a:solidFill>
              </a:rPr>
              <a:t>The sucrose decreases while the invert sugars increase which in turn hinder the normal sugar recovery.</a:t>
            </a:r>
          </a:p>
          <a:p>
            <a:pPr lvl="0"/>
            <a:r>
              <a:rPr lang="en-US" dirty="0" smtClean="0">
                <a:solidFill>
                  <a:srgbClr val="002060"/>
                </a:solidFill>
              </a:rPr>
              <a:t>During post harvest period sugarcane is subjected to many physical and chemical changes.</a:t>
            </a:r>
          </a:p>
          <a:p>
            <a:pPr lvl="0"/>
            <a:r>
              <a:rPr lang="en-US" dirty="0" smtClean="0">
                <a:solidFill>
                  <a:srgbClr val="002060"/>
                </a:solidFill>
              </a:rPr>
              <a:t>The most important physical change is the loss in cane weight due the evaporation of water from the cut portion of the cane and chemical change due to loss in sugar through inversion.</a:t>
            </a:r>
          </a:p>
          <a:p>
            <a:endParaRPr lang="en-US" dirty="0"/>
          </a:p>
        </p:txBody>
      </p:sp>
      <p:sp>
        <p:nvSpPr>
          <p:cNvPr id="3" name="Title 2"/>
          <p:cNvSpPr>
            <a:spLocks noGrp="1"/>
          </p:cNvSpPr>
          <p:nvPr>
            <p:ph type="title"/>
          </p:nvPr>
        </p:nvSpPr>
        <p:spPr>
          <a:xfrm>
            <a:off x="457200" y="609600"/>
            <a:ext cx="8229600" cy="1219200"/>
          </a:xfrm>
        </p:spPr>
        <p:txBody>
          <a:bodyPr>
            <a:normAutofit fontScale="90000"/>
          </a:bodyPr>
          <a:lstStyle/>
          <a:p>
            <a:r>
              <a:rPr sz="5000" b="1" smtClean="0">
                <a:solidFill>
                  <a:srgbClr val="FFFF00"/>
                </a:solidFill>
                <a:effectLst>
                  <a:outerShdw blurRad="38100" dist="38100" dir="2700000" algn="tl">
                    <a:srgbClr val="000000">
                      <a:alpha val="43137"/>
                    </a:srgbClr>
                  </a:outerShdw>
                </a:effectLst>
              </a:rPr>
              <a:t>Causes</a:t>
            </a:r>
            <a:r>
              <a:rPr smtClean="0">
                <a:solidFill>
                  <a:schemeClr val="tx2"/>
                </a:solidFill>
              </a:rPr>
              <a:t/>
            </a:r>
            <a:br>
              <a:rPr smtClean="0">
                <a:solidFill>
                  <a:schemeClr val="tx2"/>
                </a:solidFill>
              </a:rPr>
            </a:br>
            <a:endParaRPr lang="en-US" dirty="0">
              <a:solidFill>
                <a:schemeClr val="tx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229600" cy="4572000"/>
          </a:xfrm>
        </p:spPr>
        <p:txBody>
          <a:bodyPr>
            <a:noAutofit/>
          </a:bodyPr>
          <a:lstStyle/>
          <a:p>
            <a:r>
              <a:rPr lang="en-US" sz="2800" b="1" dirty="0" smtClean="0">
                <a:solidFill>
                  <a:srgbClr val="FFFF00"/>
                </a:solidFill>
                <a:latin typeface="Times New Roman" pitchFamily="18" charset="0"/>
                <a:cs typeface="Times New Roman" pitchFamily="18" charset="0"/>
              </a:rPr>
              <a:t>Sugarcane genotypes</a:t>
            </a:r>
            <a:r>
              <a:rPr lang="en-US" sz="2800" dirty="0" smtClean="0">
                <a:latin typeface="Times New Roman" pitchFamily="18" charset="0"/>
                <a:cs typeface="Times New Roman" pitchFamily="18" charset="0"/>
              </a:rPr>
              <a:t> = </a:t>
            </a:r>
            <a:r>
              <a:rPr lang="en-US" sz="2800" dirty="0" smtClean="0">
                <a:solidFill>
                  <a:srgbClr val="002060"/>
                </a:solidFill>
                <a:latin typeface="Times New Roman" pitchFamily="18" charset="0"/>
                <a:cs typeface="Times New Roman" pitchFamily="18" charset="0"/>
              </a:rPr>
              <a:t>HSF-240, S-2003-US-633,  				  S-2003-US-694, S-2003-US-				  247, S-2003-US-165 and 				  S-2003-US-704 </a:t>
            </a:r>
          </a:p>
          <a:p>
            <a:r>
              <a:rPr lang="en-US" sz="2800" b="1" dirty="0" smtClean="0">
                <a:solidFill>
                  <a:srgbClr val="FFFF00"/>
                </a:solidFill>
                <a:latin typeface="Times New Roman" pitchFamily="18" charset="0"/>
                <a:cs typeface="Times New Roman" pitchFamily="18" charset="0"/>
              </a:rPr>
              <a:t>Location</a:t>
            </a:r>
            <a:r>
              <a:rPr lang="en-US" sz="2800" dirty="0" smtClean="0">
                <a:latin typeface="Times New Roman" pitchFamily="18" charset="0"/>
                <a:cs typeface="Times New Roman" pitchFamily="18" charset="0"/>
              </a:rPr>
              <a:t> 		         = </a:t>
            </a:r>
            <a:r>
              <a:rPr lang="en-US" sz="2800" dirty="0" smtClean="0">
                <a:solidFill>
                  <a:srgbClr val="002060"/>
                </a:solidFill>
                <a:latin typeface="Times New Roman" pitchFamily="18" charset="0"/>
                <a:cs typeface="Times New Roman" pitchFamily="18" charset="0"/>
              </a:rPr>
              <a:t>SRI, Faisalabad. </a:t>
            </a:r>
          </a:p>
          <a:p>
            <a:r>
              <a:rPr lang="en-US" sz="2800" b="1" dirty="0" smtClean="0">
                <a:solidFill>
                  <a:srgbClr val="FFFF00"/>
                </a:solidFill>
                <a:latin typeface="Times New Roman" pitchFamily="18" charset="0"/>
                <a:cs typeface="Times New Roman" pitchFamily="18" charset="0"/>
              </a:rPr>
              <a:t>Year of study</a:t>
            </a:r>
            <a:r>
              <a:rPr lang="en-US" sz="2800" dirty="0" smtClean="0">
                <a:latin typeface="Times New Roman" pitchFamily="18" charset="0"/>
                <a:cs typeface="Times New Roman" pitchFamily="18" charset="0"/>
              </a:rPr>
              <a:t>	         = </a:t>
            </a:r>
            <a:r>
              <a:rPr lang="en-US" sz="2800" dirty="0" smtClean="0">
                <a:solidFill>
                  <a:srgbClr val="002060"/>
                </a:solidFill>
                <a:latin typeface="Times New Roman" pitchFamily="18" charset="0"/>
                <a:cs typeface="Times New Roman" pitchFamily="18" charset="0"/>
              </a:rPr>
              <a:t>2009-10 </a:t>
            </a:r>
          </a:p>
          <a:p>
            <a:r>
              <a:rPr lang="en-US" sz="2800" b="1" dirty="0" smtClean="0">
                <a:solidFill>
                  <a:srgbClr val="FFFF00"/>
                </a:solidFill>
                <a:latin typeface="Times New Roman" pitchFamily="18" charset="0"/>
                <a:cs typeface="Times New Roman" pitchFamily="18" charset="0"/>
              </a:rPr>
              <a:t>Design</a:t>
            </a:r>
            <a:r>
              <a:rPr lang="en-US" sz="2800" dirty="0" smtClean="0">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RCBD split plot</a:t>
            </a:r>
          </a:p>
          <a:p>
            <a:r>
              <a:rPr lang="en-US" sz="2800" b="1" dirty="0" smtClean="0">
                <a:solidFill>
                  <a:srgbClr val="FFFF00"/>
                </a:solidFill>
                <a:latin typeface="Times New Roman" pitchFamily="18" charset="0"/>
                <a:cs typeface="Times New Roman" pitchFamily="18" charset="0"/>
              </a:rPr>
              <a:t>Replications</a:t>
            </a:r>
            <a:r>
              <a:rPr lang="en-US" sz="2800" dirty="0" smtClean="0">
                <a:latin typeface="Times New Roman" pitchFamily="18" charset="0"/>
                <a:cs typeface="Times New Roman" pitchFamily="18" charset="0"/>
              </a:rPr>
              <a:t>	         =  </a:t>
            </a:r>
            <a:r>
              <a:rPr lang="en-US" sz="2800" dirty="0" smtClean="0">
                <a:solidFill>
                  <a:srgbClr val="002060"/>
                </a:solidFill>
                <a:latin typeface="Times New Roman" pitchFamily="18" charset="0"/>
                <a:cs typeface="Times New Roman" pitchFamily="18" charset="0"/>
              </a:rPr>
              <a:t>3</a:t>
            </a:r>
          </a:p>
          <a:p>
            <a:endParaRPr lang="en-US" sz="2800" dirty="0">
              <a:latin typeface="Times New Roman" pitchFamily="18" charset="0"/>
              <a:cs typeface="Times New Roman" pitchFamily="18" charset="0"/>
            </a:endParaRPr>
          </a:p>
        </p:txBody>
      </p:sp>
      <p:sp>
        <p:nvSpPr>
          <p:cNvPr id="3" name="Title 2"/>
          <p:cNvSpPr>
            <a:spLocks noGrp="1"/>
          </p:cNvSpPr>
          <p:nvPr>
            <p:ph type="title"/>
          </p:nvPr>
        </p:nvSpPr>
        <p:spPr>
          <a:xfrm>
            <a:off x="457200" y="533400"/>
            <a:ext cx="8229600" cy="1219200"/>
          </a:xfrm>
        </p:spPr>
        <p:txBody>
          <a:bodyPr>
            <a:noAutofit/>
          </a:bodyPr>
          <a:lstStyle/>
          <a:p>
            <a:r>
              <a:rPr sz="4500" b="1" smtClean="0">
                <a:solidFill>
                  <a:srgbClr val="FFFF00"/>
                </a:solidFill>
                <a:effectLst>
                  <a:outerShdw blurRad="38100" dist="38100" dir="2700000" algn="tl">
                    <a:srgbClr val="000000">
                      <a:alpha val="43137"/>
                    </a:srgbClr>
                  </a:outerShdw>
                </a:effectLst>
              </a:rPr>
              <a:t>Methology</a:t>
            </a:r>
            <a:r>
              <a:rPr sz="4500" smtClean="0"/>
              <a:t/>
            </a:r>
            <a:br>
              <a:rPr sz="4500" smtClean="0"/>
            </a:br>
            <a:endParaRPr lang="en-US" sz="45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4572000"/>
          </a:xfrm>
        </p:spPr>
        <p:txBody>
          <a:bodyPr>
            <a:normAutofit/>
          </a:bodyPr>
          <a:lstStyle/>
          <a:p>
            <a:pPr>
              <a:buNone/>
            </a:pPr>
            <a:r>
              <a:rPr lang="en-US" sz="2800" b="1" dirty="0" smtClean="0">
                <a:solidFill>
                  <a:srgbClr val="FFFF00"/>
                </a:solidFill>
              </a:rPr>
              <a:t>Magnitude of losses in 8 days</a:t>
            </a:r>
          </a:p>
          <a:p>
            <a:pPr lvl="0"/>
            <a:r>
              <a:rPr lang="en-US" sz="2800" dirty="0" smtClean="0">
                <a:solidFill>
                  <a:srgbClr val="002060"/>
                </a:solidFill>
                <a:latin typeface="Times New Roman" pitchFamily="18" charset="0"/>
                <a:cs typeface="Times New Roman" pitchFamily="18" charset="0"/>
              </a:rPr>
              <a:t>In Pakistan and other Asian countries, payment to the farmers is made on weight basis so the delay in supply of harvested cane to the sugar industries could lead to major economic loss to cane growers.</a:t>
            </a:r>
          </a:p>
          <a:p>
            <a:pPr lvl="0"/>
            <a:r>
              <a:rPr lang="en-US" sz="2800" dirty="0" smtClean="0">
                <a:solidFill>
                  <a:srgbClr val="002060"/>
                </a:solidFill>
                <a:latin typeface="Times New Roman" pitchFamily="18" charset="0"/>
                <a:cs typeface="Times New Roman" pitchFamily="18" charset="0"/>
              </a:rPr>
              <a:t>At the prevailing cane payment price in Districts of the Punjab province, monetary losses to cane growers (calculation based on 8</a:t>
            </a:r>
            <a:r>
              <a:rPr lang="en-US" sz="2800" baseline="30000" dirty="0" smtClean="0">
                <a:solidFill>
                  <a:srgbClr val="002060"/>
                </a:solidFill>
                <a:latin typeface="Times New Roman" pitchFamily="18" charset="0"/>
                <a:cs typeface="Times New Roman" pitchFamily="18" charset="0"/>
              </a:rPr>
              <a:t>th</a:t>
            </a:r>
            <a:r>
              <a:rPr lang="en-US" sz="2800" dirty="0" smtClean="0">
                <a:solidFill>
                  <a:srgbClr val="002060"/>
                </a:solidFill>
                <a:latin typeface="Times New Roman" pitchFamily="18" charset="0"/>
                <a:cs typeface="Times New Roman" pitchFamily="18" charset="0"/>
              </a:rPr>
              <a:t> day) are estimated to be around Rs. 522 (US$ 6.00) per </a:t>
            </a:r>
            <a:r>
              <a:rPr lang="en-US" sz="2800" dirty="0" err="1" smtClean="0">
                <a:solidFill>
                  <a:srgbClr val="002060"/>
                </a:solidFill>
                <a:latin typeface="Times New Roman" pitchFamily="18" charset="0"/>
                <a:cs typeface="Times New Roman" pitchFamily="18" charset="0"/>
              </a:rPr>
              <a:t>tonne</a:t>
            </a:r>
            <a:r>
              <a:rPr lang="en-US" sz="2800" dirty="0" smtClean="0">
                <a:solidFill>
                  <a:srgbClr val="002060"/>
                </a:solidFill>
                <a:latin typeface="Times New Roman" pitchFamily="18" charset="0"/>
                <a:cs typeface="Times New Roman" pitchFamily="18" charset="0"/>
              </a:rPr>
              <a:t> of cane supplied to the sugar mills. </a:t>
            </a:r>
          </a:p>
          <a:p>
            <a:pPr>
              <a:buNone/>
            </a:pPr>
            <a:endParaRPr lang="en-US" sz="2800" b="1" dirty="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800" dirty="0" smtClean="0">
                <a:solidFill>
                  <a:srgbClr val="002060"/>
                </a:solidFill>
                <a:latin typeface="Times New Roman" pitchFamily="18" charset="0"/>
                <a:cs typeface="Times New Roman" pitchFamily="18" charset="0"/>
              </a:rPr>
              <a:t>Inversion leads to 1.07-1.25 unit loss in recovery; for a 5000 TCD mill we may lose 1070-1250 cane sugar bags which amounts to Rs. 3905500 -45622500 </a:t>
            </a:r>
            <a:r>
              <a:rPr lang="en-US" sz="2800" dirty="0" err="1" smtClean="0">
                <a:solidFill>
                  <a:srgbClr val="002060"/>
                </a:solidFill>
                <a:latin typeface="Times New Roman" pitchFamily="18" charset="0"/>
                <a:cs typeface="Times New Roman" pitchFamily="18" charset="0"/>
              </a:rPr>
              <a:t>lac</a:t>
            </a:r>
            <a:r>
              <a:rPr lang="en-US" sz="2800" dirty="0" smtClean="0">
                <a:solidFill>
                  <a:srgbClr val="002060"/>
                </a:solidFill>
                <a:latin typeface="Times New Roman" pitchFamily="18" charset="0"/>
                <a:cs typeface="Times New Roman" pitchFamily="18" charset="0"/>
              </a:rPr>
              <a:t> per day.</a:t>
            </a:r>
          </a:p>
          <a:p>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b="1" smtClean="0">
                <a:solidFill>
                  <a:srgbClr val="FFFF00"/>
                </a:solidFill>
                <a:effectLst>
                  <a:outerShdw blurRad="38100" dist="38100" dir="2700000" algn="tl">
                    <a:srgbClr val="000000">
                      <a:alpha val="43137"/>
                    </a:srgbClr>
                  </a:outerShdw>
                </a:effectLst>
              </a:rPr>
              <a:t>Direct losses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sz="2800" dirty="0" smtClean="0">
                <a:solidFill>
                  <a:srgbClr val="002060"/>
                </a:solidFill>
                <a:latin typeface="Times New Roman" pitchFamily="18" charset="0"/>
                <a:cs typeface="Times New Roman" pitchFamily="18" charset="0"/>
              </a:rPr>
              <a:t>Dextran </a:t>
            </a:r>
            <a:r>
              <a:rPr lang="en-US" sz="2800" dirty="0" err="1" smtClean="0">
                <a:solidFill>
                  <a:srgbClr val="002060"/>
                </a:solidFill>
                <a:latin typeface="Times New Roman" pitchFamily="18" charset="0"/>
                <a:cs typeface="Times New Roman" pitchFamily="18" charset="0"/>
              </a:rPr>
              <a:t>sucrase</a:t>
            </a:r>
            <a:r>
              <a:rPr lang="en-US" sz="2800" dirty="0" smtClean="0">
                <a:solidFill>
                  <a:srgbClr val="002060"/>
                </a:solidFill>
                <a:latin typeface="Times New Roman" pitchFamily="18" charset="0"/>
                <a:cs typeface="Times New Roman" pitchFamily="18" charset="0"/>
              </a:rPr>
              <a:t> enzyme (of </a:t>
            </a:r>
            <a:r>
              <a:rPr lang="en-US" sz="2800" dirty="0" err="1" smtClean="0">
                <a:solidFill>
                  <a:srgbClr val="002060"/>
                </a:solidFill>
                <a:latin typeface="Times New Roman" pitchFamily="18" charset="0"/>
                <a:cs typeface="Times New Roman" pitchFamily="18" charset="0"/>
              </a:rPr>
              <a:t>Leuconostoc</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mesenteroides</a:t>
            </a:r>
            <a:r>
              <a:rPr lang="en-US" sz="2800" dirty="0" smtClean="0">
                <a:solidFill>
                  <a:srgbClr val="002060"/>
                </a:solidFill>
                <a:latin typeface="Times New Roman" pitchFamily="18" charset="0"/>
                <a:cs typeface="Times New Roman" pitchFamily="18" charset="0"/>
              </a:rPr>
              <a:t> bacteria) produces dextran and fructose. </a:t>
            </a:r>
          </a:p>
          <a:p>
            <a:pPr lvl="0"/>
            <a:r>
              <a:rPr lang="en-US" sz="2800" dirty="0" smtClean="0">
                <a:solidFill>
                  <a:srgbClr val="002060"/>
                </a:solidFill>
                <a:latin typeface="Times New Roman" pitchFamily="18" charset="0"/>
                <a:cs typeface="Times New Roman" pitchFamily="18" charset="0"/>
              </a:rPr>
              <a:t>Fructose is oxidized to organic acids and pH of the juice is lowered. As a result, more lime is required and scaling increases.</a:t>
            </a:r>
          </a:p>
          <a:p>
            <a:pPr lvl="0"/>
            <a:r>
              <a:rPr lang="en-US" sz="2800" dirty="0" smtClean="0">
                <a:solidFill>
                  <a:srgbClr val="002060"/>
                </a:solidFill>
                <a:latin typeface="Times New Roman" pitchFamily="18" charset="0"/>
                <a:cs typeface="Times New Roman" pitchFamily="18" charset="0"/>
              </a:rPr>
              <a:t>Dextran production increases juice viscosity, filtration becomes difficult, more energy is needed for processing and due to c-axis elongation needle shaped sugar crystals are produced which lead to poor quality of sugar.</a:t>
            </a:r>
            <a:endParaRPr lang="en-US" sz="2800" dirty="0">
              <a:solidFill>
                <a:srgbClr val="002060"/>
              </a:solidFill>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sz="3800" b="1" smtClean="0">
                <a:solidFill>
                  <a:srgbClr val="FFFF00"/>
                </a:solidFill>
                <a:effectLst>
                  <a:outerShdw blurRad="38100" dist="38100" dir="2700000" algn="tl">
                    <a:srgbClr val="000000">
                      <a:alpha val="43137"/>
                    </a:srgbClr>
                  </a:outerShdw>
                </a:effectLst>
              </a:rPr>
              <a:t>Indirect losses</a:t>
            </a:r>
            <a:endParaRPr lang="en-US" sz="3800" b="1" dirty="0">
              <a:solidFill>
                <a:srgbClr val="FFFF00"/>
              </a:solidFill>
              <a:effectLst>
                <a:outerShdw blurRad="38100" dist="38100" dir="2700000" algn="tl">
                  <a:srgbClr val="000000">
                    <a:alpha val="43137"/>
                  </a:srgbClr>
                </a:outerShdw>
              </a:effectLst>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190</TotalTime>
  <Words>1670</Words>
  <Application>Microsoft Office PowerPoint</Application>
  <PresentationFormat>On-screen Show (4:3)</PresentationFormat>
  <Paragraphs>795</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Paper</vt:lpstr>
      <vt:lpstr>Slide 1</vt:lpstr>
      <vt:lpstr>By    Ghulam Abbas Assistant Agri. Chemist   Sugarcane Research Institute, Faisalabad</vt:lpstr>
      <vt:lpstr>Significance  </vt:lpstr>
      <vt:lpstr>Objectives  </vt:lpstr>
      <vt:lpstr>Causes </vt:lpstr>
      <vt:lpstr>Methology </vt:lpstr>
      <vt:lpstr>Slide 7</vt:lpstr>
      <vt:lpstr>Direct losses</vt:lpstr>
      <vt:lpstr>Indirect losses</vt:lpstr>
      <vt:lpstr>Results</vt:lpstr>
      <vt:lpstr>Slide 11</vt:lpstr>
      <vt:lpstr>Slide 12</vt:lpstr>
      <vt:lpstr>Slide 13</vt:lpstr>
      <vt:lpstr>Slide 14</vt:lpstr>
      <vt:lpstr>Slide 15</vt:lpstr>
      <vt:lpstr>Slide 16</vt:lpstr>
      <vt:lpstr>Slide 17</vt:lpstr>
      <vt:lpstr>Magnitude of Weight and Sugar Losses on 8th Day  </vt:lpstr>
      <vt:lpstr>Slide 19</vt:lpstr>
      <vt:lpstr>Conclusions &amp; Suggestions</vt:lpstr>
      <vt:lpstr>Reducing the heat load </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 </dc:title>
  <dc:creator>Sugarcane</dc:creator>
  <cp:lastModifiedBy>Sugarcane</cp:lastModifiedBy>
  <cp:revision>115</cp:revision>
  <dcterms:created xsi:type="dcterms:W3CDTF">2006-08-16T00:00:00Z</dcterms:created>
  <dcterms:modified xsi:type="dcterms:W3CDTF">2011-09-13T04:26:52Z</dcterms:modified>
</cp:coreProperties>
</file>